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74"/>
  </p:notesMasterIdLst>
  <p:handoutMasterIdLst>
    <p:handoutMasterId r:id="rId75"/>
  </p:handoutMasterIdLst>
  <p:sldIdLst>
    <p:sldId id="690" r:id="rId2"/>
    <p:sldId id="775" r:id="rId3"/>
    <p:sldId id="776" r:id="rId4"/>
    <p:sldId id="777" r:id="rId5"/>
    <p:sldId id="778" r:id="rId6"/>
    <p:sldId id="783" r:id="rId7"/>
    <p:sldId id="787" r:id="rId8"/>
    <p:sldId id="788" r:id="rId9"/>
    <p:sldId id="789" r:id="rId10"/>
    <p:sldId id="779" r:id="rId11"/>
    <p:sldId id="780" r:id="rId12"/>
    <p:sldId id="781" r:id="rId13"/>
    <p:sldId id="782" r:id="rId14"/>
    <p:sldId id="784" r:id="rId15"/>
    <p:sldId id="785" r:id="rId16"/>
    <p:sldId id="693" r:id="rId17"/>
    <p:sldId id="786" r:id="rId18"/>
    <p:sldId id="791" r:id="rId19"/>
    <p:sldId id="792" r:id="rId20"/>
    <p:sldId id="795" r:id="rId21"/>
    <p:sldId id="793" r:id="rId22"/>
    <p:sldId id="796" r:id="rId23"/>
    <p:sldId id="797" r:id="rId24"/>
    <p:sldId id="798" r:id="rId25"/>
    <p:sldId id="799" r:id="rId26"/>
    <p:sldId id="800" r:id="rId27"/>
    <p:sldId id="708" r:id="rId28"/>
    <p:sldId id="727" r:id="rId29"/>
    <p:sldId id="730" r:id="rId30"/>
    <p:sldId id="729" r:id="rId31"/>
    <p:sldId id="731" r:id="rId32"/>
    <p:sldId id="709" r:id="rId33"/>
    <p:sldId id="710" r:id="rId34"/>
    <p:sldId id="718" r:id="rId35"/>
    <p:sldId id="721" r:id="rId36"/>
    <p:sldId id="722" r:id="rId37"/>
    <p:sldId id="723" r:id="rId38"/>
    <p:sldId id="724" r:id="rId39"/>
    <p:sldId id="712" r:id="rId40"/>
    <p:sldId id="735" r:id="rId41"/>
    <p:sldId id="736" r:id="rId42"/>
    <p:sldId id="740" r:id="rId43"/>
    <p:sldId id="743" r:id="rId44"/>
    <p:sldId id="744" r:id="rId45"/>
    <p:sldId id="746" r:id="rId46"/>
    <p:sldId id="745" r:id="rId47"/>
    <p:sldId id="733" r:id="rId48"/>
    <p:sldId id="750" r:id="rId49"/>
    <p:sldId id="747" r:id="rId50"/>
    <p:sldId id="748" r:id="rId51"/>
    <p:sldId id="749" r:id="rId52"/>
    <p:sldId id="752" r:id="rId53"/>
    <p:sldId id="732" r:id="rId54"/>
    <p:sldId id="763" r:id="rId55"/>
    <p:sldId id="760" r:id="rId56"/>
    <p:sldId id="753" r:id="rId57"/>
    <p:sldId id="754" r:id="rId58"/>
    <p:sldId id="756" r:id="rId59"/>
    <p:sldId id="757" r:id="rId60"/>
    <p:sldId id="764" r:id="rId61"/>
    <p:sldId id="765" r:id="rId62"/>
    <p:sldId id="766" r:id="rId63"/>
    <p:sldId id="758" r:id="rId64"/>
    <p:sldId id="768" r:id="rId65"/>
    <p:sldId id="751" r:id="rId66"/>
    <p:sldId id="769" r:id="rId67"/>
    <p:sldId id="761" r:id="rId68"/>
    <p:sldId id="762" r:id="rId69"/>
    <p:sldId id="771" r:id="rId70"/>
    <p:sldId id="772" r:id="rId71"/>
    <p:sldId id="773" r:id="rId72"/>
    <p:sldId id="774" r:id="rId73"/>
  </p:sldIdLst>
  <p:sldSz cx="9144000" cy="6858000" type="screen4x3"/>
  <p:notesSz cx="9859963" cy="6797675"/>
  <p:defaultTex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41">
          <p15:clr>
            <a:srgbClr val="A4A3A4"/>
          </p15:clr>
        </p15:guide>
        <p15:guide id="2" pos="31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nci" initial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3333CC"/>
    <a:srgbClr val="2EB65B"/>
    <a:srgbClr val="66FF66"/>
    <a:srgbClr val="CC66FF"/>
    <a:srgbClr val="000000"/>
    <a:srgbClr val="4D4D4D"/>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3792" autoAdjust="0"/>
  </p:normalViewPr>
  <p:slideViewPr>
    <p:cSldViewPr snapToGrid="0" showGuides="1">
      <p:cViewPr>
        <p:scale>
          <a:sx n="75" d="100"/>
          <a:sy n="75" d="100"/>
        </p:scale>
        <p:origin x="1092" y="-108"/>
      </p:cViewPr>
      <p:guideLst>
        <p:guide orient="horz" pos="2184"/>
        <p:guide pos="2880"/>
      </p:guideLst>
    </p:cSldViewPr>
  </p:slideViewPr>
  <p:outlineViewPr>
    <p:cViewPr>
      <p:scale>
        <a:sx n="33" d="100"/>
        <a:sy n="33" d="100"/>
      </p:scale>
      <p:origin x="0" y="1152"/>
    </p:cViewPr>
  </p:outlineViewPr>
  <p:notesTextViewPr>
    <p:cViewPr>
      <p:scale>
        <a:sx n="100" d="100"/>
        <a:sy n="100" d="100"/>
      </p:scale>
      <p:origin x="0" y="0"/>
    </p:cViewPr>
  </p:notesTextViewPr>
  <p:sorterViewPr>
    <p:cViewPr>
      <p:scale>
        <a:sx n="80" d="100"/>
        <a:sy n="80" d="100"/>
      </p:scale>
      <p:origin x="0" y="29604"/>
    </p:cViewPr>
  </p:sorterViewPr>
  <p:notesViewPr>
    <p:cSldViewPr snapToGrid="0" showGuides="1">
      <p:cViewPr varScale="1">
        <p:scale>
          <a:sx n="65" d="100"/>
          <a:sy n="65" d="100"/>
        </p:scale>
        <p:origin x="1712" y="32"/>
      </p:cViewPr>
      <p:guideLst>
        <p:guide orient="horz" pos="2141"/>
        <p:guide pos="31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4271963" cy="339725"/>
          </a:xfrm>
          <a:prstGeom prst="rect">
            <a:avLst/>
          </a:prstGeom>
          <a:noFill/>
          <a:ln w="9525">
            <a:noFill/>
            <a:miter lim="800000"/>
            <a:headEnd/>
            <a:tailEnd/>
          </a:ln>
          <a:effectLst/>
        </p:spPr>
        <p:txBody>
          <a:bodyPr vert="horz" wrap="square" lIns="91367" tIns="45683" rIns="91367" bIns="45683" numCol="1" anchor="t" anchorCtr="0" compatLnSpc="1">
            <a:prstTxWarp prst="textNoShape">
              <a:avLst/>
            </a:prstTxWarp>
          </a:bodyPr>
          <a:lstStyle>
            <a:lvl1pPr algn="l" defTabSz="913230" eaLnBrk="1" hangingPunct="1">
              <a:defRPr sz="1200" b="0">
                <a:solidFill>
                  <a:schemeClr val="tx1"/>
                </a:solidFill>
                <a:latin typeface="Times New Roman" pitchFamily="18" charset="0"/>
              </a:defRPr>
            </a:lvl1pPr>
          </a:lstStyle>
          <a:p>
            <a:pPr>
              <a:defRPr/>
            </a:pPr>
            <a:r>
              <a:rPr lang="it-IT"/>
              <a:t>Università di Trento</a:t>
            </a:r>
          </a:p>
        </p:txBody>
      </p:sp>
      <p:sp>
        <p:nvSpPr>
          <p:cNvPr id="15363" name="Rectangle 3"/>
          <p:cNvSpPr>
            <a:spLocks noGrp="1" noChangeArrowheads="1"/>
          </p:cNvSpPr>
          <p:nvPr>
            <p:ph type="dt" sz="quarter" idx="1"/>
          </p:nvPr>
        </p:nvSpPr>
        <p:spPr bwMode="auto">
          <a:xfrm>
            <a:off x="5588000" y="0"/>
            <a:ext cx="4271963" cy="339725"/>
          </a:xfrm>
          <a:prstGeom prst="rect">
            <a:avLst/>
          </a:prstGeom>
          <a:noFill/>
          <a:ln w="9525">
            <a:noFill/>
            <a:miter lim="800000"/>
            <a:headEnd/>
            <a:tailEnd/>
          </a:ln>
          <a:effectLst/>
        </p:spPr>
        <p:txBody>
          <a:bodyPr vert="horz" wrap="square" lIns="91367" tIns="45683" rIns="91367" bIns="45683" numCol="1" anchor="t" anchorCtr="0" compatLnSpc="1">
            <a:prstTxWarp prst="textNoShape">
              <a:avLst/>
            </a:prstTxWarp>
          </a:bodyPr>
          <a:lstStyle>
            <a:lvl1pPr algn="r" defTabSz="912813" eaLnBrk="1" hangingPunct="1">
              <a:defRPr sz="1200" b="0">
                <a:solidFill>
                  <a:schemeClr val="tx1"/>
                </a:solidFill>
                <a:latin typeface="Times New Roman" pitchFamily="18" charset="0"/>
              </a:defRPr>
            </a:lvl1pPr>
          </a:lstStyle>
          <a:p>
            <a:pPr>
              <a:defRPr/>
            </a:pPr>
            <a:fld id="{DD2A3A36-60D6-4F26-8C8F-1620B81658F1}" type="datetime1">
              <a:rPr lang="it-IT"/>
              <a:pPr>
                <a:defRPr/>
              </a:pPr>
              <a:t>02/03/2023</a:t>
            </a:fld>
            <a:endParaRPr lang="it-IT"/>
          </a:p>
        </p:txBody>
      </p:sp>
      <p:sp>
        <p:nvSpPr>
          <p:cNvPr id="15364" name="Rectangle 4"/>
          <p:cNvSpPr>
            <a:spLocks noGrp="1" noChangeArrowheads="1"/>
          </p:cNvSpPr>
          <p:nvPr>
            <p:ph type="ftr" sz="quarter" idx="2"/>
          </p:nvPr>
        </p:nvSpPr>
        <p:spPr bwMode="auto">
          <a:xfrm>
            <a:off x="0" y="6457950"/>
            <a:ext cx="4271963" cy="339725"/>
          </a:xfrm>
          <a:prstGeom prst="rect">
            <a:avLst/>
          </a:prstGeom>
          <a:noFill/>
          <a:ln w="9525">
            <a:noFill/>
            <a:miter lim="800000"/>
            <a:headEnd/>
            <a:tailEnd/>
          </a:ln>
          <a:effectLst/>
        </p:spPr>
        <p:txBody>
          <a:bodyPr vert="horz" wrap="square" lIns="91367" tIns="45683" rIns="91367" bIns="45683" numCol="1" anchor="b" anchorCtr="0" compatLnSpc="1">
            <a:prstTxWarp prst="textNoShape">
              <a:avLst/>
            </a:prstTxWarp>
          </a:bodyPr>
          <a:lstStyle>
            <a:lvl1pPr algn="l" defTabSz="912813" eaLnBrk="1" hangingPunct="1">
              <a:defRPr sz="1200" b="0">
                <a:solidFill>
                  <a:schemeClr val="tx1"/>
                </a:solidFill>
                <a:latin typeface="Times New Roman" pitchFamily="18" charset="0"/>
              </a:defRPr>
            </a:lvl1pPr>
          </a:lstStyle>
          <a:p>
            <a:pPr>
              <a:defRPr/>
            </a:pPr>
            <a:endParaRPr lang="it-IT"/>
          </a:p>
        </p:txBody>
      </p:sp>
      <p:sp>
        <p:nvSpPr>
          <p:cNvPr id="15365" name="Rectangle 5"/>
          <p:cNvSpPr>
            <a:spLocks noGrp="1" noChangeArrowheads="1"/>
          </p:cNvSpPr>
          <p:nvPr>
            <p:ph type="sldNum" sz="quarter" idx="3"/>
          </p:nvPr>
        </p:nvSpPr>
        <p:spPr bwMode="auto">
          <a:xfrm>
            <a:off x="5588000" y="6457950"/>
            <a:ext cx="4271963" cy="339725"/>
          </a:xfrm>
          <a:prstGeom prst="rect">
            <a:avLst/>
          </a:prstGeom>
          <a:noFill/>
          <a:ln w="9525">
            <a:noFill/>
            <a:miter lim="800000"/>
            <a:headEnd/>
            <a:tailEnd/>
          </a:ln>
          <a:effectLst/>
        </p:spPr>
        <p:txBody>
          <a:bodyPr vert="horz" wrap="square" lIns="91367" tIns="45683" rIns="91367" bIns="45683" numCol="1" anchor="b" anchorCtr="0" compatLnSpc="1">
            <a:prstTxWarp prst="textNoShape">
              <a:avLst/>
            </a:prstTxWarp>
          </a:bodyPr>
          <a:lstStyle>
            <a:lvl1pPr algn="r" defTabSz="912813" eaLnBrk="1" hangingPunct="1">
              <a:defRPr sz="1200" b="0">
                <a:solidFill>
                  <a:schemeClr val="tx1"/>
                </a:solidFill>
                <a:latin typeface="Times New Roman" panose="02020603050405020304" pitchFamily="18" charset="0"/>
              </a:defRPr>
            </a:lvl1pPr>
          </a:lstStyle>
          <a:p>
            <a:pPr>
              <a:defRPr/>
            </a:pPr>
            <a:fld id="{BFC5D7CF-D63C-4374-8CB8-02837E969D4B}" type="slidenum">
              <a:rPr lang="it-IT" altLang="en-US"/>
              <a:pPr>
                <a:defRPr/>
              </a:pPr>
              <a:t>‹#›</a:t>
            </a:fld>
            <a:endParaRPr lang="it-IT" altLang="en-US"/>
          </a:p>
        </p:txBody>
      </p:sp>
    </p:spTree>
    <p:extLst>
      <p:ext uri="{BB962C8B-B14F-4D97-AF65-F5344CB8AC3E}">
        <p14:creationId xmlns:p14="http://schemas.microsoft.com/office/powerpoint/2010/main" val="14979831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4271963" cy="339725"/>
          </a:xfrm>
          <a:prstGeom prst="rect">
            <a:avLst/>
          </a:prstGeom>
          <a:noFill/>
          <a:ln w="9525">
            <a:noFill/>
            <a:miter lim="800000"/>
            <a:headEnd/>
            <a:tailEnd/>
          </a:ln>
          <a:effectLst/>
        </p:spPr>
        <p:txBody>
          <a:bodyPr vert="horz" wrap="square" lIns="91367" tIns="45683" rIns="91367" bIns="45683" numCol="1" anchor="t" anchorCtr="0" compatLnSpc="1">
            <a:prstTxWarp prst="textNoShape">
              <a:avLst/>
            </a:prstTxWarp>
          </a:bodyPr>
          <a:lstStyle>
            <a:lvl1pPr algn="l" defTabSz="913230" eaLnBrk="1" hangingPunct="1">
              <a:defRPr sz="1200" b="0">
                <a:solidFill>
                  <a:schemeClr val="tx1"/>
                </a:solidFill>
                <a:latin typeface="Verdana" pitchFamily="34" charset="0"/>
              </a:defRPr>
            </a:lvl1pPr>
          </a:lstStyle>
          <a:p>
            <a:pPr>
              <a:defRPr/>
            </a:pPr>
            <a:r>
              <a:rPr lang="it-IT"/>
              <a:t>Università di Trento</a:t>
            </a:r>
          </a:p>
        </p:txBody>
      </p:sp>
      <p:sp>
        <p:nvSpPr>
          <p:cNvPr id="12291" name="Rectangle 3"/>
          <p:cNvSpPr>
            <a:spLocks noGrp="1" noChangeArrowheads="1"/>
          </p:cNvSpPr>
          <p:nvPr>
            <p:ph type="dt" idx="1"/>
          </p:nvPr>
        </p:nvSpPr>
        <p:spPr bwMode="auto">
          <a:xfrm>
            <a:off x="5588000" y="0"/>
            <a:ext cx="4271963" cy="339725"/>
          </a:xfrm>
          <a:prstGeom prst="rect">
            <a:avLst/>
          </a:prstGeom>
          <a:noFill/>
          <a:ln w="9525">
            <a:noFill/>
            <a:miter lim="800000"/>
            <a:headEnd/>
            <a:tailEnd/>
          </a:ln>
          <a:effectLst/>
        </p:spPr>
        <p:txBody>
          <a:bodyPr vert="horz" wrap="square" lIns="91367" tIns="45683" rIns="91367" bIns="45683" numCol="1" anchor="t" anchorCtr="0" compatLnSpc="1">
            <a:prstTxWarp prst="textNoShape">
              <a:avLst/>
            </a:prstTxWarp>
          </a:bodyPr>
          <a:lstStyle>
            <a:lvl1pPr algn="r" defTabSz="912813" eaLnBrk="1" hangingPunct="1">
              <a:defRPr sz="1200" b="0">
                <a:solidFill>
                  <a:schemeClr val="tx1"/>
                </a:solidFill>
                <a:latin typeface="Verdana" pitchFamily="34" charset="0"/>
              </a:defRPr>
            </a:lvl1pPr>
          </a:lstStyle>
          <a:p>
            <a:pPr>
              <a:defRPr/>
            </a:pPr>
            <a:fld id="{A54EFB76-3B8D-4628-980C-7B8D4C5C82B2}" type="datetime1">
              <a:rPr lang="it-IT"/>
              <a:pPr>
                <a:defRPr/>
              </a:pPr>
              <a:t>02/03/2023</a:t>
            </a:fld>
            <a:endParaRPr lang="it-IT"/>
          </a:p>
        </p:txBody>
      </p:sp>
      <p:sp>
        <p:nvSpPr>
          <p:cNvPr id="4100" name="Rectangle 4"/>
          <p:cNvSpPr>
            <a:spLocks noGrp="1" noRot="1" noChangeAspect="1" noChangeArrowheads="1" noTextEdit="1"/>
          </p:cNvSpPr>
          <p:nvPr>
            <p:ph type="sldImg" idx="2"/>
          </p:nvPr>
        </p:nvSpPr>
        <p:spPr bwMode="auto">
          <a:xfrm>
            <a:off x="3232150" y="509588"/>
            <a:ext cx="3397250" cy="2549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p:cNvSpPr>
            <a:spLocks noGrp="1" noChangeArrowheads="1"/>
          </p:cNvSpPr>
          <p:nvPr>
            <p:ph type="body" sz="quarter" idx="3"/>
          </p:nvPr>
        </p:nvSpPr>
        <p:spPr bwMode="auto">
          <a:xfrm>
            <a:off x="1314450" y="3228975"/>
            <a:ext cx="7231063" cy="3059113"/>
          </a:xfrm>
          <a:prstGeom prst="rect">
            <a:avLst/>
          </a:prstGeom>
          <a:noFill/>
          <a:ln w="9525">
            <a:noFill/>
            <a:miter lim="800000"/>
            <a:headEnd/>
            <a:tailEnd/>
          </a:ln>
          <a:effectLst/>
        </p:spPr>
        <p:txBody>
          <a:bodyPr vert="horz" wrap="square" lIns="91367" tIns="45683" rIns="91367" bIns="45683"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12294" name="Rectangle 6"/>
          <p:cNvSpPr>
            <a:spLocks noGrp="1" noChangeArrowheads="1"/>
          </p:cNvSpPr>
          <p:nvPr>
            <p:ph type="ftr" sz="quarter" idx="4"/>
          </p:nvPr>
        </p:nvSpPr>
        <p:spPr bwMode="auto">
          <a:xfrm>
            <a:off x="0" y="6457950"/>
            <a:ext cx="4271963" cy="339725"/>
          </a:xfrm>
          <a:prstGeom prst="rect">
            <a:avLst/>
          </a:prstGeom>
          <a:noFill/>
          <a:ln w="9525">
            <a:noFill/>
            <a:miter lim="800000"/>
            <a:headEnd/>
            <a:tailEnd/>
          </a:ln>
          <a:effectLst/>
        </p:spPr>
        <p:txBody>
          <a:bodyPr vert="horz" wrap="square" lIns="91367" tIns="45683" rIns="91367" bIns="45683" numCol="1" anchor="b" anchorCtr="0" compatLnSpc="1">
            <a:prstTxWarp prst="textNoShape">
              <a:avLst/>
            </a:prstTxWarp>
          </a:bodyPr>
          <a:lstStyle>
            <a:lvl1pPr algn="l" defTabSz="912813" eaLnBrk="1" hangingPunct="1">
              <a:defRPr sz="1200" b="0">
                <a:solidFill>
                  <a:schemeClr val="tx1"/>
                </a:solidFill>
                <a:latin typeface="Verdana" pitchFamily="34" charset="0"/>
              </a:defRPr>
            </a:lvl1pPr>
          </a:lstStyle>
          <a:p>
            <a:pPr>
              <a:defRPr/>
            </a:pPr>
            <a:endParaRPr lang="it-IT" dirty="0"/>
          </a:p>
        </p:txBody>
      </p:sp>
      <p:sp>
        <p:nvSpPr>
          <p:cNvPr id="12295" name="Rectangle 7"/>
          <p:cNvSpPr>
            <a:spLocks noGrp="1" noChangeArrowheads="1"/>
          </p:cNvSpPr>
          <p:nvPr>
            <p:ph type="sldNum" sz="quarter" idx="5"/>
          </p:nvPr>
        </p:nvSpPr>
        <p:spPr bwMode="auto">
          <a:xfrm>
            <a:off x="5588000" y="6457950"/>
            <a:ext cx="4271963" cy="339725"/>
          </a:xfrm>
          <a:prstGeom prst="rect">
            <a:avLst/>
          </a:prstGeom>
          <a:noFill/>
          <a:ln w="9525">
            <a:noFill/>
            <a:miter lim="800000"/>
            <a:headEnd/>
            <a:tailEnd/>
          </a:ln>
          <a:effectLst/>
        </p:spPr>
        <p:txBody>
          <a:bodyPr vert="horz" wrap="square" lIns="91367" tIns="45683" rIns="91367" bIns="45683" numCol="1" anchor="b" anchorCtr="0" compatLnSpc="1">
            <a:prstTxWarp prst="textNoShape">
              <a:avLst/>
            </a:prstTxWarp>
          </a:bodyPr>
          <a:lstStyle>
            <a:lvl1pPr algn="r" defTabSz="912813" eaLnBrk="1" hangingPunct="1">
              <a:defRPr sz="1200" b="0">
                <a:solidFill>
                  <a:schemeClr val="tx1"/>
                </a:solidFill>
                <a:latin typeface="Verdana" panose="020B0604030504040204" pitchFamily="34" charset="0"/>
              </a:defRPr>
            </a:lvl1pPr>
          </a:lstStyle>
          <a:p>
            <a:pPr>
              <a:defRPr/>
            </a:pPr>
            <a:fld id="{3F718491-68A9-484E-95F7-6A32CD63C86A}" type="slidenum">
              <a:rPr lang="it-IT" altLang="en-US"/>
              <a:pPr>
                <a:defRPr/>
              </a:pPr>
              <a:t>‹#›</a:t>
            </a:fld>
            <a:endParaRPr lang="it-IT"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89100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068083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32569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46289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858360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Transfer</a:t>
            </a:r>
            <a:r>
              <a:rPr lang="en-US" altLang="en-US" baseline="0" dirty="0"/>
              <a:t> learning: taking features learned on one problem and transfer them, or leverage these feature on similar problem. </a:t>
            </a:r>
          </a:p>
          <a:p>
            <a:endParaRPr lang="en-US" altLang="en-US" baseline="0" dirty="0"/>
          </a:p>
          <a:p>
            <a:r>
              <a:rPr lang="en-US" altLang="en-US" baseline="0" dirty="0"/>
              <a:t>It is typically done where your dataset is small to train a model from scratch. </a:t>
            </a:r>
          </a:p>
          <a:p>
            <a:endParaRPr lang="en-US" altLang="en-US" baseline="0" dirty="0"/>
          </a:p>
          <a:p>
            <a:r>
              <a:rPr lang="en-US" sz="1200" b="0" i="0" kern="1200" dirty="0">
                <a:solidFill>
                  <a:schemeClr val="tx1"/>
                </a:solidFill>
                <a:effectLst/>
                <a:latin typeface="Times New Roman" pitchFamily="18" charset="0"/>
                <a:ea typeface="+mn-ea"/>
                <a:cs typeface="+mn-cs"/>
              </a:rPr>
              <a:t>The most common incarnation of transfer learning in the context of deep learning is the following workflow:</a:t>
            </a:r>
          </a:p>
          <a:p>
            <a:r>
              <a:rPr lang="en-US" sz="1200" b="0" i="0" kern="1200" dirty="0">
                <a:solidFill>
                  <a:schemeClr val="tx1"/>
                </a:solidFill>
                <a:effectLst/>
                <a:latin typeface="Times New Roman" pitchFamily="18" charset="0"/>
                <a:ea typeface="+mn-ea"/>
                <a:cs typeface="+mn-cs"/>
              </a:rPr>
              <a:t>Take layers from a previously trained model.</a:t>
            </a:r>
          </a:p>
          <a:p>
            <a:r>
              <a:rPr lang="en-US" sz="1200" b="0" i="0" kern="1200" dirty="0">
                <a:solidFill>
                  <a:schemeClr val="tx1"/>
                </a:solidFill>
                <a:effectLst/>
                <a:latin typeface="Times New Roman" pitchFamily="18" charset="0"/>
                <a:ea typeface="+mn-ea"/>
                <a:cs typeface="+mn-cs"/>
              </a:rPr>
              <a:t>Freeze them, so as to avoid destroying any of the information they contain during future training rounds.</a:t>
            </a:r>
          </a:p>
          <a:p>
            <a:r>
              <a:rPr lang="en-US" sz="1200" b="0" i="0" kern="1200" dirty="0">
                <a:solidFill>
                  <a:schemeClr val="tx1"/>
                </a:solidFill>
                <a:effectLst/>
                <a:latin typeface="Times New Roman" pitchFamily="18" charset="0"/>
                <a:ea typeface="+mn-ea"/>
                <a:cs typeface="+mn-cs"/>
              </a:rPr>
              <a:t>Add some new, trainable layers on top of the frozen layers. They will learn to turn the old features into predictions on a new dataset.</a:t>
            </a:r>
          </a:p>
          <a:p>
            <a:r>
              <a:rPr lang="en-US" sz="1200" b="0" i="0" kern="1200" dirty="0">
                <a:solidFill>
                  <a:schemeClr val="tx1"/>
                </a:solidFill>
                <a:effectLst/>
                <a:latin typeface="Times New Roman" pitchFamily="18" charset="0"/>
                <a:ea typeface="+mn-ea"/>
                <a:cs typeface="+mn-cs"/>
              </a:rPr>
              <a:t>Train the new layers on your dataset.</a:t>
            </a:r>
          </a:p>
          <a:p>
            <a:r>
              <a:rPr lang="en-US" sz="1200" b="0" i="0" kern="1200" dirty="0">
                <a:solidFill>
                  <a:schemeClr val="tx1"/>
                </a:solidFill>
                <a:effectLst/>
                <a:latin typeface="Times New Roman" pitchFamily="18" charset="0"/>
                <a:ea typeface="+mn-ea"/>
                <a:cs typeface="+mn-cs"/>
              </a:rPr>
              <a:t>A last, optional step, is </a:t>
            </a:r>
            <a:r>
              <a:rPr lang="en-US" sz="1200" b="1" i="0" kern="1200" dirty="0">
                <a:solidFill>
                  <a:schemeClr val="tx1"/>
                </a:solidFill>
                <a:effectLst/>
                <a:latin typeface="Times New Roman" pitchFamily="18" charset="0"/>
                <a:ea typeface="+mn-ea"/>
                <a:cs typeface="+mn-cs"/>
              </a:rPr>
              <a:t>fine-tuning</a:t>
            </a:r>
            <a:r>
              <a:rPr lang="en-US" sz="1200" b="0" i="0" kern="1200" dirty="0">
                <a:solidFill>
                  <a:schemeClr val="tx1"/>
                </a:solidFill>
                <a:effectLst/>
                <a:latin typeface="Times New Roman" pitchFamily="18" charset="0"/>
                <a:ea typeface="+mn-ea"/>
                <a:cs typeface="+mn-cs"/>
              </a:rPr>
              <a:t>, which consists of unfreezing the entire model you obtained above (or part of it), and re-training it on the new data with a very low learning rate. This can potentially achieve meaningful improvements, by incrementally adapting the pertained features to the new data</a:t>
            </a: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a)This leads us to how a typical transfer learning workflow can be implemented in </a:t>
            </a:r>
            <a:r>
              <a:rPr lang="en-US" sz="1200" b="0" i="0" kern="1200" dirty="0" err="1">
                <a:solidFill>
                  <a:schemeClr val="tx1"/>
                </a:solidFill>
                <a:effectLst/>
                <a:latin typeface="Times New Roman" pitchFamily="18" charset="0"/>
                <a:ea typeface="+mn-ea"/>
                <a:cs typeface="+mn-cs"/>
              </a:rPr>
              <a:t>Keras</a:t>
            </a:r>
            <a:r>
              <a:rPr lang="en-US" sz="1200" b="0" i="0" kern="1200" dirty="0">
                <a:solidFill>
                  <a:schemeClr val="tx1"/>
                </a:solidFill>
                <a:effectLst/>
                <a:latin typeface="Times New Roman" pitchFamily="18" charset="0"/>
                <a:ea typeface="+mn-ea"/>
                <a:cs typeface="+mn-cs"/>
              </a:rPr>
              <a:t>:</a:t>
            </a:r>
          </a:p>
          <a:p>
            <a:r>
              <a:rPr lang="en-US" sz="1200" b="0" i="0" kern="1200" dirty="0">
                <a:solidFill>
                  <a:schemeClr val="tx1"/>
                </a:solidFill>
                <a:effectLst/>
                <a:latin typeface="Times New Roman" pitchFamily="18" charset="0"/>
                <a:ea typeface="+mn-ea"/>
                <a:cs typeface="+mn-cs"/>
              </a:rPr>
              <a:t>	Instantiate a base model and load pre-trained weights into it.</a:t>
            </a:r>
          </a:p>
          <a:p>
            <a:r>
              <a:rPr lang="en-US" sz="1200" b="0" i="0" kern="1200" dirty="0">
                <a:solidFill>
                  <a:schemeClr val="tx1"/>
                </a:solidFill>
                <a:effectLst/>
                <a:latin typeface="Times New Roman" pitchFamily="18" charset="0"/>
                <a:ea typeface="+mn-ea"/>
                <a:cs typeface="+mn-cs"/>
              </a:rPr>
              <a:t>	Freeze all layers in the base model by setting trainable = False.</a:t>
            </a:r>
          </a:p>
          <a:p>
            <a:r>
              <a:rPr lang="en-US" sz="1200" b="0" i="0" kern="1200" dirty="0">
                <a:solidFill>
                  <a:schemeClr val="tx1"/>
                </a:solidFill>
                <a:effectLst/>
                <a:latin typeface="Times New Roman" pitchFamily="18" charset="0"/>
                <a:ea typeface="+mn-ea"/>
                <a:cs typeface="+mn-cs"/>
              </a:rPr>
              <a:t>	Create a new model on top of the output of one (or several) layers from the base model.</a:t>
            </a:r>
          </a:p>
          <a:p>
            <a:r>
              <a:rPr lang="en-US" sz="1200" b="0" i="0" kern="1200" dirty="0">
                <a:solidFill>
                  <a:schemeClr val="tx1"/>
                </a:solidFill>
                <a:effectLst/>
                <a:latin typeface="Times New Roman" pitchFamily="18" charset="0"/>
                <a:ea typeface="+mn-ea"/>
                <a:cs typeface="+mn-cs"/>
              </a:rPr>
              <a:t>	Train your new model on your new dataset.</a:t>
            </a:r>
          </a:p>
          <a:p>
            <a:r>
              <a:rPr lang="en-US" sz="1200" b="0" i="0" kern="1200" dirty="0">
                <a:solidFill>
                  <a:schemeClr val="tx1"/>
                </a:solidFill>
                <a:effectLst/>
                <a:latin typeface="Times New Roman" pitchFamily="18" charset="0"/>
                <a:ea typeface="+mn-ea"/>
                <a:cs typeface="+mn-cs"/>
              </a:rPr>
              <a:t>b)Note that an alternative, more lightweight workflow could also be:</a:t>
            </a:r>
          </a:p>
          <a:p>
            <a:r>
              <a:rPr lang="en-US" sz="1200" b="0" i="0" kern="1200" dirty="0">
                <a:solidFill>
                  <a:schemeClr val="tx1"/>
                </a:solidFill>
                <a:effectLst/>
                <a:latin typeface="Times New Roman" pitchFamily="18" charset="0"/>
                <a:ea typeface="+mn-ea"/>
                <a:cs typeface="+mn-cs"/>
              </a:rPr>
              <a:t>	Instantiate a base model and load pre-trained weights into it.</a:t>
            </a:r>
          </a:p>
          <a:p>
            <a:r>
              <a:rPr lang="en-US" sz="1200" b="0" i="0" kern="1200" dirty="0">
                <a:solidFill>
                  <a:schemeClr val="tx1"/>
                </a:solidFill>
                <a:effectLst/>
                <a:latin typeface="Times New Roman" pitchFamily="18" charset="0"/>
                <a:ea typeface="+mn-ea"/>
                <a:cs typeface="+mn-cs"/>
              </a:rPr>
              <a:t>	Run your new dataset through it and record the output of one (or several) layers from the base model. 	This is called </a:t>
            </a:r>
            <a:r>
              <a:rPr lang="en-US" sz="1200" b="1" i="0" kern="1200" dirty="0">
                <a:solidFill>
                  <a:schemeClr val="tx1"/>
                </a:solidFill>
                <a:effectLst/>
                <a:latin typeface="Times New Roman" pitchFamily="18" charset="0"/>
                <a:ea typeface="+mn-ea"/>
                <a:cs typeface="+mn-cs"/>
              </a:rPr>
              <a:t>feature extraction</a:t>
            </a:r>
            <a:r>
              <a:rPr lang="en-US" sz="1200" b="0" i="0" kern="1200" dirty="0">
                <a:solidFill>
                  <a:schemeClr val="tx1"/>
                </a:solidFill>
                <a:effectLst/>
                <a:latin typeface="Times New Roman" pitchFamily="18" charset="0"/>
                <a:ea typeface="+mn-ea"/>
                <a:cs typeface="+mn-cs"/>
              </a:rPr>
              <a:t>.</a:t>
            </a:r>
          </a:p>
          <a:p>
            <a:r>
              <a:rPr lang="en-US" sz="1200" b="0" i="0" kern="1200" dirty="0">
                <a:solidFill>
                  <a:schemeClr val="tx1"/>
                </a:solidFill>
                <a:effectLst/>
                <a:latin typeface="Times New Roman" pitchFamily="18" charset="0"/>
                <a:ea typeface="+mn-ea"/>
                <a:cs typeface="+mn-cs"/>
              </a:rPr>
              <a:t>	Use that output as input data for a new, smaller model</a:t>
            </a: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b)</a:t>
            </a:r>
          </a:p>
          <a:p>
            <a:r>
              <a:rPr lang="en-US" sz="1200" b="0" i="0" kern="1200" baseline="0" dirty="0">
                <a:solidFill>
                  <a:schemeClr val="tx1"/>
                </a:solidFill>
                <a:effectLst/>
                <a:latin typeface="Times New Roman" pitchFamily="18" charset="0"/>
                <a:ea typeface="+mn-ea"/>
                <a:cs typeface="+mn-cs"/>
              </a:rPr>
              <a:t>	 pros: </a:t>
            </a:r>
            <a:r>
              <a:rPr lang="en-US" sz="1200" b="0" i="0" kern="1200" dirty="0">
                <a:solidFill>
                  <a:schemeClr val="tx1"/>
                </a:solidFill>
                <a:effectLst/>
                <a:latin typeface="Times New Roman" pitchFamily="18" charset="0"/>
                <a:ea typeface="+mn-ea"/>
                <a:cs typeface="+mn-cs"/>
              </a:rPr>
              <a:t>A key advantage of that second workflow is that you only run the base model once on your data, 	rather than once per epoch of training. So it's a lot faster &amp; cheaper.</a:t>
            </a:r>
          </a:p>
          <a:p>
            <a:r>
              <a:rPr lang="en-US" sz="1200" b="0" i="0" kern="1200" dirty="0">
                <a:solidFill>
                  <a:schemeClr val="tx1"/>
                </a:solidFill>
                <a:effectLst/>
                <a:latin typeface="Times New Roman" pitchFamily="18" charset="0"/>
                <a:ea typeface="+mn-ea"/>
                <a:cs typeface="+mn-cs"/>
              </a:rPr>
              <a:t>	Cons An issue with that second workflow, though, is that it doesn't allow you to dynamically modify the input data of your new model during training, which is required when doing data augmentation, for instance.</a:t>
            </a:r>
          </a:p>
          <a:p>
            <a:endParaRPr lang="en-US" sz="1200" b="0"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Finally, let's unfreeze the base model and train the entire model end-to-end with a low learning rate.</a:t>
            </a:r>
          </a:p>
          <a:p>
            <a:r>
              <a:rPr lang="en-US" sz="1200" b="0" i="0" kern="1200" dirty="0">
                <a:solidFill>
                  <a:schemeClr val="tx1"/>
                </a:solidFill>
                <a:effectLst/>
                <a:latin typeface="Times New Roman" pitchFamily="18" charset="0"/>
                <a:ea typeface="+mn-ea"/>
                <a:cs typeface="+mn-cs"/>
              </a:rPr>
              <a:t>Importantly, although the base model becomes trainable, it is still running in inference mode since we passed training=False when calling it when we built the model. This means that the batch normalization layers inside won't update their batch statistics. If they did, they would wreck havoc on the representations learned by the model so far.</a:t>
            </a: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We</a:t>
            </a:r>
            <a:r>
              <a:rPr lang="en-US" sz="1200" b="0" i="0" kern="1200" baseline="0" dirty="0">
                <a:solidFill>
                  <a:schemeClr val="tx1"/>
                </a:solidFill>
                <a:effectLst/>
                <a:latin typeface="Times New Roman" pitchFamily="18" charset="0"/>
                <a:ea typeface="+mn-ea"/>
                <a:cs typeface="+mn-cs"/>
              </a:rPr>
              <a:t> are going to use for transfer learning </a:t>
            </a:r>
            <a:r>
              <a:rPr lang="en-US" sz="1200" b="0" i="0" kern="1200" baseline="0" dirty="0" err="1">
                <a:solidFill>
                  <a:schemeClr val="tx1"/>
                </a:solidFill>
                <a:effectLst/>
                <a:latin typeface="Times New Roman" pitchFamily="18" charset="0"/>
                <a:ea typeface="+mn-ea"/>
                <a:cs typeface="+mn-cs"/>
              </a:rPr>
              <a:t>ResNet</a:t>
            </a:r>
            <a:r>
              <a:rPr lang="en-US" sz="1200" b="0" i="0" kern="1200" baseline="0" dirty="0">
                <a:solidFill>
                  <a:schemeClr val="tx1"/>
                </a:solidFill>
                <a:effectLst/>
                <a:latin typeface="Times New Roman" pitchFamily="18" charset="0"/>
                <a:ea typeface="+mn-ea"/>
                <a:cs typeface="+mn-cs"/>
              </a:rPr>
              <a:t> 50. Before explain </a:t>
            </a:r>
            <a:r>
              <a:rPr lang="en-US" sz="1200" b="0" i="0" kern="1200" baseline="0" dirty="0" err="1">
                <a:solidFill>
                  <a:schemeClr val="tx1"/>
                </a:solidFill>
                <a:effectLst/>
                <a:latin typeface="Times New Roman" pitchFamily="18" charset="0"/>
                <a:ea typeface="+mn-ea"/>
                <a:cs typeface="+mn-cs"/>
              </a:rPr>
              <a:t>ResNet</a:t>
            </a:r>
            <a:r>
              <a:rPr lang="en-US" sz="1200" b="0" i="0" kern="1200" baseline="0" dirty="0">
                <a:solidFill>
                  <a:schemeClr val="tx1"/>
                </a:solidFill>
                <a:effectLst/>
                <a:latin typeface="Times New Roman" pitchFamily="18" charset="0"/>
                <a:ea typeface="+mn-ea"/>
                <a:cs typeface="+mn-cs"/>
              </a:rPr>
              <a:t> 50 let us recap a plain CNN which is actually the type of the network that we will develop.</a:t>
            </a:r>
            <a:endParaRPr lang="en-US" sz="1200" b="0" i="0" kern="1200" dirty="0">
              <a:solidFill>
                <a:schemeClr val="tx1"/>
              </a:solidFill>
              <a:effectLst/>
              <a:latin typeface="Times New Roman" pitchFamily="18" charset="0"/>
              <a:ea typeface="+mn-ea"/>
              <a:cs typeface="+mn-cs"/>
            </a:endParaRPr>
          </a:p>
          <a:p>
            <a:endParaRPr lang="en-US" sz="1200" b="1"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endParaRPr lang="en-US" altLang="en-US" dirty="0"/>
          </a:p>
        </p:txBody>
      </p:sp>
    </p:spTree>
    <p:extLst>
      <p:ext uri="{BB962C8B-B14F-4D97-AF65-F5344CB8AC3E}">
        <p14:creationId xmlns:p14="http://schemas.microsoft.com/office/powerpoint/2010/main" val="295794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We expect in theory that the deeper the network</a:t>
            </a:r>
            <a:r>
              <a:rPr lang="en-US" altLang="en-US" baseline="0" dirty="0"/>
              <a:t> the better the performance. But in reality this does not happen. Indeed, as it can be seen from the graph, adding more layer to a plain CNN network not only can not behave as the smaller counterpart but the accuracy depredates. And this is an unexpected behavior.  Indeed </a:t>
            </a:r>
            <a:r>
              <a:rPr lang="en-US" altLang="en-US" dirty="0"/>
              <a:t>Very</a:t>
            </a:r>
            <a:r>
              <a:rPr lang="en-US" altLang="en-US" baseline="0" dirty="0"/>
              <a:t> deep neural networks are difficult to train because of vanishing and exploding gradient types of problems. Vanishing when gradient goes to zero and exploding when gradient becomes bigger and bigger. In a network of n layers for instance we going to have multiplication of derivatives (because of the chain rule ), if the derivatives are small than this is going to be vanishing gradients and they are big exploding gradients. This will lead to a bad behavior of our network because the parameters will no longer update.</a:t>
            </a:r>
          </a:p>
          <a:p>
            <a:endParaRPr lang="en-US" alt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graph represents the accuracy on CIFAR 10 Dataset, </a:t>
            </a:r>
            <a:r>
              <a:rPr lang="en-US" sz="1200" b="0" i="0" kern="1200" dirty="0">
                <a:solidFill>
                  <a:schemeClr val="tx1"/>
                </a:solidFill>
                <a:effectLst/>
                <a:latin typeface="Times New Roman" pitchFamily="18" charset="0"/>
                <a:ea typeface="+mn-ea"/>
                <a:cs typeface="+mn-cs"/>
              </a:rPr>
              <a:t>60000 32x32 </a:t>
            </a:r>
            <a:r>
              <a:rPr lang="en-US" sz="1200" b="0" i="0" kern="1200" dirty="0" err="1">
                <a:solidFill>
                  <a:schemeClr val="tx1"/>
                </a:solidFill>
                <a:effectLst/>
                <a:latin typeface="Times New Roman" pitchFamily="18" charset="0"/>
                <a:ea typeface="+mn-ea"/>
                <a:cs typeface="+mn-cs"/>
              </a:rPr>
              <a:t>colour</a:t>
            </a:r>
            <a:r>
              <a:rPr lang="en-US" sz="1200" b="0" i="0" kern="1200" dirty="0">
                <a:solidFill>
                  <a:schemeClr val="tx1"/>
                </a:solidFill>
                <a:effectLst/>
                <a:latin typeface="Times New Roman" pitchFamily="18" charset="0"/>
                <a:ea typeface="+mn-ea"/>
                <a:cs typeface="+mn-cs"/>
              </a:rPr>
              <a:t> images in 10 classes. 50000 training images and 10000 test. The test batch contains exactly 1000 randomly-selected images from each class.  images. The training batches contain the remaining images in random order, but some training batches may contain more images from one class than another. Between them, the training batches contain exactly 5000 images from each class.</a:t>
            </a:r>
          </a:p>
          <a:p>
            <a:endParaRPr lang="en-US" altLang="en-US" baseline="0" dirty="0"/>
          </a:p>
          <a:p>
            <a:endParaRPr lang="en-US" altLang="en-US" baseline="0" dirty="0"/>
          </a:p>
          <a:p>
            <a:r>
              <a:rPr lang="en-US" altLang="en-US" baseline="0" dirty="0" err="1"/>
              <a:t>Resnet</a:t>
            </a:r>
            <a:r>
              <a:rPr lang="en-US" altLang="en-US" baseline="0" dirty="0"/>
              <a:t> is composed of skip connection that takes output of one layer and feed it to the subsequent layer</a:t>
            </a:r>
          </a:p>
          <a:p>
            <a:r>
              <a:rPr lang="en-US" altLang="en-US" baseline="0" dirty="0"/>
              <a:t>If for instance in the subsequent layer, the parameters of our network because of </a:t>
            </a:r>
            <a:r>
              <a:rPr lang="en-US" altLang="en-US" baseline="0" dirty="0" err="1"/>
              <a:t>backproagation</a:t>
            </a:r>
            <a:r>
              <a:rPr lang="en-US" altLang="en-US" baseline="0" dirty="0"/>
              <a:t> will explode or vanish we will still remain with the identity function and for the network is something trivial to learn, meaning that adding layers is not going to degrade our performance.</a:t>
            </a:r>
          </a:p>
          <a:p>
            <a:endParaRPr lang="en-US" altLang="en-US" baseline="0" dirty="0"/>
          </a:p>
          <a:p>
            <a:r>
              <a:rPr lang="en-US" altLang="en-US" dirty="0"/>
              <a:t>If the input</a:t>
            </a:r>
            <a:r>
              <a:rPr lang="en-US" altLang="en-US" baseline="0" dirty="0"/>
              <a:t> and output different dimension, you can multiply the previous output with a projection matrix that at the end the dimension will match or we can just add zero padding in order to make matrices to match their dimensions.</a:t>
            </a:r>
            <a:endParaRPr lang="en-US" altLang="en-US" dirty="0"/>
          </a:p>
        </p:txBody>
      </p:sp>
    </p:spTree>
    <p:extLst>
      <p:ext uri="{BB962C8B-B14F-4D97-AF65-F5344CB8AC3E}">
        <p14:creationId xmlns:p14="http://schemas.microsoft.com/office/powerpoint/2010/main" val="378469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Da </a:t>
            </a:r>
            <a:r>
              <a:rPr lang="en-US" sz="1200" b="0" dirty="0" err="1">
                <a:solidFill>
                  <a:schemeClr val="tx1"/>
                </a:solidFill>
                <a:latin typeface="Times New Roman" panose="02020603050405020304" pitchFamily="18" charset="0"/>
              </a:rPr>
              <a:t>questa</a:t>
            </a:r>
            <a:r>
              <a:rPr lang="en-US" sz="1200" b="0" dirty="0">
                <a:solidFill>
                  <a:schemeClr val="tx1"/>
                </a:solidFill>
                <a:latin typeface="Times New Roman" panose="02020603050405020304" pitchFamily="18" charset="0"/>
              </a:rPr>
              <a:t> slide </a:t>
            </a:r>
            <a:r>
              <a:rPr lang="en-US" sz="1200" b="0" dirty="0" err="1">
                <a:solidFill>
                  <a:schemeClr val="tx1"/>
                </a:solidFill>
                <a:latin typeface="Times New Roman" panose="02020603050405020304" pitchFamily="18" charset="0"/>
              </a:rPr>
              <a:t>fino</a:t>
            </a:r>
            <a:r>
              <a:rPr lang="en-US" sz="1200" b="0" dirty="0">
                <a:solidFill>
                  <a:schemeClr val="tx1"/>
                </a:solidFill>
                <a:latin typeface="Times New Roman" panose="02020603050405020304" pitchFamily="18" charset="0"/>
              </a:rPr>
              <a:t> </a:t>
            </a:r>
            <a:r>
              <a:rPr lang="en-US" sz="1200" b="0" dirty="0" err="1">
                <a:solidFill>
                  <a:schemeClr val="tx1"/>
                </a:solidFill>
                <a:latin typeface="Times New Roman" panose="02020603050405020304" pitchFamily="18" charset="0"/>
              </a:rPr>
              <a:t>alla</a:t>
            </a:r>
            <a:r>
              <a:rPr lang="en-US" sz="1200" b="0" baseline="0" dirty="0">
                <a:solidFill>
                  <a:schemeClr val="tx1"/>
                </a:solidFill>
                <a:latin typeface="Times New Roman" panose="02020603050405020304" pitchFamily="18" charset="0"/>
              </a:rPr>
              <a:t> slide </a:t>
            </a:r>
            <a:r>
              <a:rPr lang="en-US" sz="1200" b="0" baseline="0" dirty="0" err="1">
                <a:solidFill>
                  <a:schemeClr val="tx1"/>
                </a:solidFill>
                <a:latin typeface="Times New Roman" panose="02020603050405020304" pitchFamily="18" charset="0"/>
              </a:rPr>
              <a:t>numero</a:t>
            </a:r>
            <a:r>
              <a:rPr lang="en-US" sz="1200" b="0" baseline="0" dirty="0">
                <a:solidFill>
                  <a:schemeClr val="tx1"/>
                </a:solidFill>
                <a:latin typeface="Times New Roman" panose="02020603050405020304" pitchFamily="18" charset="0"/>
              </a:rPr>
              <a:t> 30 </a:t>
            </a:r>
            <a:r>
              <a:rPr lang="en-US" sz="1200" b="0" baseline="0" dirty="0" err="1">
                <a:solidFill>
                  <a:schemeClr val="tx1"/>
                </a:solidFill>
                <a:latin typeface="Times New Roman" panose="02020603050405020304" pitchFamily="18" charset="0"/>
              </a:rPr>
              <a:t>scrivo</a:t>
            </a:r>
            <a:r>
              <a:rPr lang="en-US" sz="1200" b="0" baseline="0" dirty="0">
                <a:solidFill>
                  <a:schemeClr val="tx1"/>
                </a:solidFill>
                <a:latin typeface="Times New Roman" panose="02020603050405020304" pitchFamily="18" charset="0"/>
              </a:rPr>
              <a:t> </a:t>
            </a:r>
            <a:r>
              <a:rPr lang="en-US" sz="1200" b="0" baseline="0" dirty="0" err="1">
                <a:solidFill>
                  <a:schemeClr val="tx1"/>
                </a:solidFill>
                <a:latin typeface="Times New Roman" panose="02020603050405020304" pitchFamily="18" charset="0"/>
              </a:rPr>
              <a:t>alla</a:t>
            </a:r>
            <a:r>
              <a:rPr lang="en-US" sz="1200" b="0" baseline="0" dirty="0">
                <a:solidFill>
                  <a:schemeClr val="tx1"/>
                </a:solidFill>
                <a:latin typeface="Times New Roman" panose="02020603050405020304" pitchFamily="18" charset="0"/>
              </a:rPr>
              <a:t> </a:t>
            </a:r>
            <a:r>
              <a:rPr lang="en-US" sz="1200" b="0" baseline="0" dirty="0" err="1">
                <a:solidFill>
                  <a:schemeClr val="tx1"/>
                </a:solidFill>
                <a:latin typeface="Times New Roman" panose="02020603050405020304" pitchFamily="18" charset="0"/>
              </a:rPr>
              <a:t>lavagna</a:t>
            </a:r>
            <a:endParaRPr lang="en-US" sz="1200" b="0" dirty="0">
              <a:solidFill>
                <a:schemeClr val="tx1"/>
              </a:solidFill>
              <a:latin typeface="Times New Roman" panose="02020603050405020304" pitchFamily="18" charset="0"/>
            </a:endParaRPr>
          </a:p>
          <a:p>
            <a:pPr marL="0" indent="0" eaLnBrk="1" hangingPunct="1">
              <a:spcBef>
                <a:spcPct val="10000"/>
              </a:spcBef>
              <a:buFont typeface="Wingdings" panose="05000000000000000000" pitchFamily="2" charset="2"/>
              <a:buNone/>
            </a:pPr>
            <a:endParaRPr lang="en-US" sz="1200" b="0" dirty="0">
              <a:solidFill>
                <a:schemeClr val="tx1"/>
              </a:solidFill>
              <a:latin typeface="Times New Roman" panose="02020603050405020304" pitchFamily="18" charset="0"/>
            </a:endParaRPr>
          </a:p>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Hypothesis.</a:t>
            </a:r>
            <a:r>
              <a:rPr lang="en-US" sz="1200" b="0" baseline="0" dirty="0">
                <a:solidFill>
                  <a:schemeClr val="tx1"/>
                </a:solidFill>
                <a:latin typeface="Times New Roman" panose="02020603050405020304" pitchFamily="18" charset="0"/>
              </a:rPr>
              <a:t> Multiple non linear layers can approximate complex functions, such it can be H(X.) the desired map. However, learning this mapping is not trivial at all and in most of the time we are going to learn </a:t>
            </a:r>
            <a:r>
              <a:rPr lang="en-US" sz="2400" b="0" dirty="0">
                <a:solidFill>
                  <a:schemeClr val="tx1"/>
                </a:solidFill>
                <a:latin typeface="Times New Roman" panose="02020603050405020304" pitchFamily="18" charset="0"/>
              </a:rPr>
              <a:t>H(X)’ which wish to be as close as possible to H(X). 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that brings us to have f(X) as output instead of f’(f(X))</a:t>
            </a:r>
            <a:endParaRPr lang="en-US" sz="24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973387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Hypothesis.</a:t>
            </a:r>
            <a:r>
              <a:rPr lang="en-US" sz="1200" b="0" baseline="0" dirty="0">
                <a:solidFill>
                  <a:schemeClr val="tx1"/>
                </a:solidFill>
                <a:latin typeface="Times New Roman" panose="02020603050405020304" pitchFamily="18" charset="0"/>
              </a:rPr>
              <a:t> Multiple non linear layers can approximate complex functions, such it can be H(X.) the desired map. However, learning this mapping is not trivial at all and in most of the time we are going to learn </a:t>
            </a:r>
            <a:r>
              <a:rPr lang="en-US" sz="2400" b="0" baseline="0" dirty="0">
                <a:solidFill>
                  <a:schemeClr val="tx1"/>
                </a:solidFill>
                <a:latin typeface="Times New Roman" panose="02020603050405020304" pitchFamily="18" charset="0"/>
              </a:rPr>
              <a:t>f</a:t>
            </a:r>
            <a:r>
              <a:rPr lang="en-US" sz="2400" b="0" dirty="0">
                <a:solidFill>
                  <a:schemeClr val="tx1"/>
                </a:solidFill>
                <a:latin typeface="Times New Roman" panose="02020603050405020304" pitchFamily="18" charset="0"/>
              </a:rPr>
              <a:t>(X)’ which wish to be as close as possible to H(X). 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a:t>
            </a:r>
            <a:r>
              <a:rPr lang="en-US" sz="2400" b="0" dirty="0">
                <a:solidFill>
                  <a:schemeClr val="tx1"/>
                </a:solidFill>
                <a:latin typeface="Times New Roman" panose="02020603050405020304" pitchFamily="18" charset="0"/>
              </a:rPr>
              <a:t>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that brings us to have f(X) as output instead of f’(f(X))</a:t>
            </a:r>
            <a:endParaRPr lang="en-US" sz="24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90295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Hypothesis.</a:t>
            </a:r>
            <a:r>
              <a:rPr lang="en-US" sz="1200" b="0" baseline="0" dirty="0">
                <a:solidFill>
                  <a:schemeClr val="tx1"/>
                </a:solidFill>
                <a:latin typeface="Times New Roman" panose="02020603050405020304" pitchFamily="18" charset="0"/>
              </a:rPr>
              <a:t> Multiple non linear layers can approximate complex functions, such it can be H(X.) the desired map. However, learning this mapping is not trivial at all and in most of the time we are going to learn </a:t>
            </a:r>
            <a:r>
              <a:rPr lang="en-US" sz="2400" b="0" dirty="0">
                <a:solidFill>
                  <a:schemeClr val="tx1"/>
                </a:solidFill>
                <a:latin typeface="Times New Roman" panose="02020603050405020304" pitchFamily="18" charset="0"/>
              </a:rPr>
              <a:t>H(X)’ which wish to be as close as possible to H(X). 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a:t>
            </a:r>
          </a:p>
          <a:p>
            <a:pPr marL="0" indent="0" eaLnBrk="1" hangingPunct="1">
              <a:spcBef>
                <a:spcPct val="10000"/>
              </a:spcBef>
              <a:buFont typeface="Wingdings" panose="05000000000000000000" pitchFamily="2" charset="2"/>
              <a:buNone/>
            </a:pPr>
            <a:r>
              <a:rPr lang="en-US" sz="2400" b="0" dirty="0">
                <a:solidFill>
                  <a:schemeClr val="tx1"/>
                </a:solidFill>
                <a:latin typeface="Times New Roman" panose="02020603050405020304" pitchFamily="18" charset="0"/>
              </a:rPr>
              <a:t>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that brings us to have f(X) as output instead of f’(f(X))</a:t>
            </a:r>
            <a:endParaRPr lang="en-US" sz="24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7306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64304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Hypothesis.</a:t>
            </a:r>
            <a:r>
              <a:rPr lang="en-US" sz="1200" b="0" baseline="0" dirty="0">
                <a:solidFill>
                  <a:schemeClr val="tx1"/>
                </a:solidFill>
                <a:latin typeface="Times New Roman" panose="02020603050405020304" pitchFamily="18" charset="0"/>
              </a:rPr>
              <a:t> Multiple non linear layers can approximate complex functions, such it can be H(X.) the desired map. However, learning this mapping is not trivial at all and in most of the time we are going to learn </a:t>
            </a:r>
            <a:r>
              <a:rPr lang="en-US" sz="2400" b="0" baseline="0" dirty="0">
                <a:solidFill>
                  <a:schemeClr val="tx1"/>
                </a:solidFill>
                <a:latin typeface="Times New Roman" panose="02020603050405020304" pitchFamily="18" charset="0"/>
              </a:rPr>
              <a:t>f</a:t>
            </a:r>
            <a:r>
              <a:rPr lang="en-US" sz="2400" b="0" dirty="0">
                <a:solidFill>
                  <a:schemeClr val="tx1"/>
                </a:solidFill>
                <a:latin typeface="Times New Roman" panose="02020603050405020304" pitchFamily="18" charset="0"/>
              </a:rPr>
              <a:t>(X)’ which wish to be as close as possible to H(X). 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a:t>
            </a:r>
            <a:r>
              <a:rPr lang="en-US" sz="2400" b="0" baseline="0" dirty="0" err="1">
                <a:solidFill>
                  <a:schemeClr val="tx1"/>
                </a:solidFill>
                <a:latin typeface="Times New Roman" panose="02020603050405020304" pitchFamily="18" charset="0"/>
              </a:rPr>
              <a:t>indentity</a:t>
            </a:r>
            <a:r>
              <a:rPr lang="en-US" sz="2400" b="0" baseline="0" dirty="0">
                <a:solidFill>
                  <a:schemeClr val="tx1"/>
                </a:solidFill>
                <a:latin typeface="Times New Roman" panose="02020603050405020304" pitchFamily="18" charset="0"/>
              </a:rPr>
              <a:t> map</a:t>
            </a:r>
          </a:p>
          <a:p>
            <a:pPr marL="0" indent="0" eaLnBrk="1" hangingPunct="1">
              <a:spcBef>
                <a:spcPct val="10000"/>
              </a:spcBef>
              <a:buFont typeface="Wingdings" panose="05000000000000000000" pitchFamily="2" charset="2"/>
              <a:buNone/>
            </a:pPr>
            <a:r>
              <a:rPr lang="en-US" sz="2400" b="0" dirty="0">
                <a:solidFill>
                  <a:schemeClr val="tx1"/>
                </a:solidFill>
                <a:latin typeface="Times New Roman" panose="02020603050405020304" pitchFamily="18" charset="0"/>
              </a:rPr>
              <a:t>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that brings us to have f(X) as output instead of f’(f(X))</a:t>
            </a:r>
            <a:endParaRPr lang="en-US" sz="24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18657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Hypothesis.</a:t>
            </a:r>
            <a:r>
              <a:rPr lang="en-US" sz="1200" b="0" baseline="0" dirty="0">
                <a:solidFill>
                  <a:schemeClr val="tx1"/>
                </a:solidFill>
                <a:latin typeface="Times New Roman" panose="02020603050405020304" pitchFamily="18" charset="0"/>
              </a:rPr>
              <a:t> Multiple non linear layers can approximate complex functions, such it can be H(X.) the desired map. However, learning this mapping is not trivial at all and in most of the time we are going to learn </a:t>
            </a:r>
            <a:r>
              <a:rPr lang="en-US" sz="2400" b="0" dirty="0">
                <a:solidFill>
                  <a:schemeClr val="tx1"/>
                </a:solidFill>
                <a:latin typeface="Times New Roman" panose="02020603050405020304" pitchFamily="18" charset="0"/>
              </a:rPr>
              <a:t>H(X)’ which wish to be as close as possible to H(X). 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a:t>
            </a:r>
            <a:r>
              <a:rPr lang="en-US" sz="2400" b="0" baseline="0" dirty="0" err="1">
                <a:solidFill>
                  <a:schemeClr val="tx1"/>
                </a:solidFill>
                <a:latin typeface="Times New Roman" panose="02020603050405020304" pitchFamily="18" charset="0"/>
              </a:rPr>
              <a:t>indentity</a:t>
            </a:r>
            <a:r>
              <a:rPr lang="en-US" sz="2400" b="0" baseline="0" dirty="0">
                <a:solidFill>
                  <a:schemeClr val="tx1"/>
                </a:solidFill>
                <a:latin typeface="Times New Roman" panose="02020603050405020304" pitchFamily="18" charset="0"/>
              </a:rPr>
              <a:t> map, which in this case is the X</a:t>
            </a:r>
          </a:p>
          <a:p>
            <a:pPr marL="0" indent="0" eaLnBrk="1" hangingPunct="1">
              <a:spcBef>
                <a:spcPct val="10000"/>
              </a:spcBef>
              <a:buFont typeface="Wingdings" panose="05000000000000000000" pitchFamily="2" charset="2"/>
              <a:buNone/>
            </a:pPr>
            <a:r>
              <a:rPr lang="en-US" sz="2400" b="0" dirty="0">
                <a:solidFill>
                  <a:schemeClr val="tx1"/>
                </a:solidFill>
                <a:latin typeface="Times New Roman" panose="02020603050405020304" pitchFamily="18" charset="0"/>
              </a:rPr>
              <a:t>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that brings us to have f(X) as output instead of f’(f(X))</a:t>
            </a:r>
            <a:endParaRPr lang="en-US" sz="24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70952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ct val="10000"/>
              </a:spcBef>
              <a:buFont typeface="Wingdings" panose="05000000000000000000" pitchFamily="2" charset="2"/>
              <a:buNone/>
            </a:pPr>
            <a:r>
              <a:rPr lang="en-US" sz="1200" b="0" dirty="0">
                <a:solidFill>
                  <a:schemeClr val="tx1"/>
                </a:solidFill>
                <a:latin typeface="Times New Roman" panose="02020603050405020304" pitchFamily="18" charset="0"/>
              </a:rPr>
              <a:t>Hypothesis.</a:t>
            </a:r>
            <a:r>
              <a:rPr lang="en-US" sz="1200" b="0" baseline="0" dirty="0">
                <a:solidFill>
                  <a:schemeClr val="tx1"/>
                </a:solidFill>
                <a:latin typeface="Times New Roman" panose="02020603050405020304" pitchFamily="18" charset="0"/>
              </a:rPr>
              <a:t> Multiple non linear layers can approximate complex functions, such it can be H(X.) the desired map. However, learning this mapping is not trivial at all and in most of the time we are going to learn </a:t>
            </a:r>
            <a:r>
              <a:rPr lang="en-US" sz="2400" b="0" dirty="0">
                <a:solidFill>
                  <a:schemeClr val="tx1"/>
                </a:solidFill>
                <a:latin typeface="Times New Roman" panose="02020603050405020304" pitchFamily="18" charset="0"/>
              </a:rPr>
              <a:t>H(X)’ which wish to be as close as possible to H(X). 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a:t>
            </a:r>
            <a:r>
              <a:rPr lang="en-US" sz="2400" b="0" baseline="0" dirty="0" err="1">
                <a:solidFill>
                  <a:schemeClr val="tx1"/>
                </a:solidFill>
                <a:latin typeface="Times New Roman" panose="02020603050405020304" pitchFamily="18" charset="0"/>
              </a:rPr>
              <a:t>indentity</a:t>
            </a:r>
            <a:r>
              <a:rPr lang="en-US" sz="2400" b="0" baseline="0" dirty="0">
                <a:solidFill>
                  <a:schemeClr val="tx1"/>
                </a:solidFill>
                <a:latin typeface="Times New Roman" panose="02020603050405020304" pitchFamily="18" charset="0"/>
              </a:rPr>
              <a:t> map, which in this case is the X</a:t>
            </a:r>
          </a:p>
          <a:p>
            <a:pPr marL="0" indent="0" eaLnBrk="1" hangingPunct="1">
              <a:spcBef>
                <a:spcPct val="10000"/>
              </a:spcBef>
              <a:buFont typeface="Wingdings" panose="05000000000000000000" pitchFamily="2" charset="2"/>
              <a:buNone/>
            </a:pPr>
            <a:r>
              <a:rPr lang="en-US" sz="2400" b="0" dirty="0">
                <a:solidFill>
                  <a:schemeClr val="tx1"/>
                </a:solidFill>
                <a:latin typeface="Times New Roman" panose="02020603050405020304" pitchFamily="18" charset="0"/>
              </a:rPr>
              <a:t>Adding more layers instead</a:t>
            </a:r>
            <a:r>
              <a:rPr lang="en-US" sz="2400" b="0" baseline="0" dirty="0">
                <a:solidFill>
                  <a:schemeClr val="tx1"/>
                </a:solidFill>
                <a:latin typeface="Times New Roman" panose="02020603050405020304" pitchFamily="18" charset="0"/>
              </a:rPr>
              <a:t> of bringing us closer to the desired map, it is going to push us further away from the desired mapping as we saw previously. This means that deep models have a really hard time on learning the identity map that brings us to have f(X) as output instead of f’(f(X))</a:t>
            </a:r>
          </a:p>
          <a:p>
            <a:pPr marL="0" indent="0" eaLnBrk="1" hangingPunct="1">
              <a:spcBef>
                <a:spcPct val="10000"/>
              </a:spcBef>
              <a:buFont typeface="Wingdings" panose="05000000000000000000" pitchFamily="2" charset="2"/>
              <a:buNone/>
            </a:pPr>
            <a:endParaRPr lang="en-US" sz="2400" b="0" baseline="0" dirty="0">
              <a:solidFill>
                <a:schemeClr val="tx1"/>
              </a:solidFill>
              <a:latin typeface="Times New Roman" panose="02020603050405020304" pitchFamily="18" charset="0"/>
            </a:endParaRPr>
          </a:p>
          <a:p>
            <a:pPr marL="0" indent="0" eaLnBrk="1" hangingPunct="1">
              <a:spcBef>
                <a:spcPct val="10000"/>
              </a:spcBef>
              <a:buFont typeface="Wingdings" panose="05000000000000000000" pitchFamily="2" charset="2"/>
              <a:buNone/>
            </a:pPr>
            <a:r>
              <a:rPr lang="en-US" sz="2400" b="0" baseline="0" dirty="0" err="1">
                <a:solidFill>
                  <a:schemeClr val="tx1"/>
                </a:solidFill>
                <a:latin typeface="Times New Roman" panose="02020603050405020304" pitchFamily="18" charset="0"/>
              </a:rPr>
              <a:t>Potrei</a:t>
            </a:r>
            <a:r>
              <a:rPr lang="en-US" sz="2400" b="0" baseline="0" dirty="0">
                <a:solidFill>
                  <a:schemeClr val="tx1"/>
                </a:solidFill>
                <a:latin typeface="Times New Roman" panose="02020603050405020304" pitchFamily="18" charset="0"/>
              </a:rPr>
              <a:t> </a:t>
            </a:r>
            <a:r>
              <a:rPr lang="en-US" sz="2400" b="0" baseline="0" dirty="0" err="1">
                <a:solidFill>
                  <a:schemeClr val="tx1"/>
                </a:solidFill>
                <a:latin typeface="Times New Roman" panose="02020603050405020304" pitchFamily="18" charset="0"/>
              </a:rPr>
              <a:t>scriver</a:t>
            </a:r>
            <a:r>
              <a:rPr lang="en-US" sz="2400" b="0" baseline="0" dirty="0">
                <a:solidFill>
                  <a:schemeClr val="tx1"/>
                </a:solidFill>
                <a:latin typeface="Times New Roman" panose="02020603050405020304" pitchFamily="18" charset="0"/>
              </a:rPr>
              <a:t> </a:t>
            </a:r>
            <a:r>
              <a:rPr lang="en-US" sz="2400" b="0" baseline="0" dirty="0" err="1">
                <a:solidFill>
                  <a:schemeClr val="tx1"/>
                </a:solidFill>
                <a:latin typeface="Times New Roman" panose="02020603050405020304" pitchFamily="18" charset="0"/>
              </a:rPr>
              <a:t>alla</a:t>
            </a:r>
            <a:r>
              <a:rPr lang="en-US" sz="2400" b="0" baseline="0" dirty="0">
                <a:solidFill>
                  <a:schemeClr val="tx1"/>
                </a:solidFill>
                <a:latin typeface="Times New Roman" panose="02020603050405020304" pitchFamily="18" charset="0"/>
              </a:rPr>
              <a:t> </a:t>
            </a:r>
            <a:r>
              <a:rPr lang="en-US" sz="2400" b="0" baseline="0" dirty="0" err="1">
                <a:solidFill>
                  <a:schemeClr val="tx1"/>
                </a:solidFill>
                <a:latin typeface="Times New Roman" panose="02020603050405020304" pitchFamily="18" charset="0"/>
              </a:rPr>
              <a:t>lavagna</a:t>
            </a:r>
            <a:r>
              <a:rPr lang="en-US" sz="2400" b="0" baseline="0" dirty="0">
                <a:solidFill>
                  <a:schemeClr val="tx1"/>
                </a:solidFill>
                <a:latin typeface="Times New Roman" panose="02020603050405020304" pitchFamily="18" charset="0"/>
              </a:rPr>
              <a:t> </a:t>
            </a:r>
            <a:r>
              <a:rPr lang="en-US" sz="2400" b="0" baseline="0" dirty="0" err="1">
                <a:solidFill>
                  <a:schemeClr val="tx1"/>
                </a:solidFill>
                <a:latin typeface="Times New Roman" panose="02020603050405020304" pitchFamily="18" charset="0"/>
              </a:rPr>
              <a:t>cosa</a:t>
            </a:r>
            <a:r>
              <a:rPr lang="en-US" sz="2400" b="0" baseline="0" dirty="0">
                <a:solidFill>
                  <a:schemeClr val="tx1"/>
                </a:solidFill>
                <a:latin typeface="Times New Roman" panose="02020603050405020304" pitchFamily="18" charset="0"/>
              </a:rPr>
              <a:t> </a:t>
            </a:r>
            <a:r>
              <a:rPr lang="en-US" sz="2400" b="0" baseline="0" dirty="0" err="1">
                <a:solidFill>
                  <a:schemeClr val="tx1"/>
                </a:solidFill>
                <a:latin typeface="Times New Roman" panose="02020603050405020304" pitchFamily="18" charset="0"/>
              </a:rPr>
              <a:t>sono</a:t>
            </a:r>
            <a:r>
              <a:rPr lang="en-US" sz="2400" b="0" baseline="0" dirty="0">
                <a:solidFill>
                  <a:schemeClr val="tx1"/>
                </a:solidFill>
                <a:latin typeface="Times New Roman" panose="02020603050405020304" pitchFamily="18" charset="0"/>
              </a:rPr>
              <a:t> 1x1 </a:t>
            </a:r>
            <a:r>
              <a:rPr lang="en-US" sz="2400" b="0" baseline="0" dirty="0" err="1">
                <a:solidFill>
                  <a:schemeClr val="tx1"/>
                </a:solidFill>
                <a:latin typeface="Times New Roman" panose="02020603050405020304" pitchFamily="18" charset="0"/>
              </a:rPr>
              <a:t>conv</a:t>
            </a:r>
            <a:r>
              <a:rPr lang="en-US" sz="2400" b="0" baseline="0" dirty="0">
                <a:solidFill>
                  <a:schemeClr val="tx1"/>
                </a:solidFill>
                <a:latin typeface="Times New Roman" panose="02020603050405020304" pitchFamily="18" charset="0"/>
              </a:rPr>
              <a:t> layers</a:t>
            </a:r>
            <a:endParaRPr lang="en-US" sz="24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08080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aseline="0" dirty="0"/>
          </a:p>
          <a:p>
            <a:r>
              <a:rPr lang="en-US" altLang="en-US" baseline="0" dirty="0" err="1"/>
              <a:t>Resnet</a:t>
            </a:r>
            <a:r>
              <a:rPr lang="en-US" altLang="en-US" baseline="0" dirty="0"/>
              <a:t> is composed of skip connection that takes output of one layer and feed it to the subsequent layer</a:t>
            </a:r>
          </a:p>
          <a:p>
            <a:r>
              <a:rPr lang="en-US" altLang="en-US" baseline="0" dirty="0"/>
              <a:t>If for instance in the subsequent layer, the parameters of our network because of backpropagation will explode or vanish we will still remain with the identity function and for the network is something trivial to learn, meaning that adding layers is not going to degrade our performance.</a:t>
            </a:r>
          </a:p>
          <a:p>
            <a:endParaRPr lang="en-US" altLang="en-US" baseline="0" dirty="0"/>
          </a:p>
          <a:p>
            <a:r>
              <a:rPr lang="en-US" altLang="en-US" dirty="0"/>
              <a:t>If the input</a:t>
            </a:r>
            <a:r>
              <a:rPr lang="en-US" altLang="en-US" baseline="0" dirty="0"/>
              <a:t> and output different dimension, you can multiply the previous output with a projection matrix that at the end the dimension will match or we can just add zero padding in order to make matrices to match their dimensions. The projection matrix is performed by 1x1 convolutional layer.</a:t>
            </a:r>
          </a:p>
          <a:p>
            <a:endParaRPr lang="en-US" altLang="en-US" baseline="0" dirty="0"/>
          </a:p>
          <a:p>
            <a:r>
              <a:rPr lang="en-US" altLang="en-US" baseline="0" dirty="0" err="1"/>
              <a:t>Potrei</a:t>
            </a:r>
            <a:r>
              <a:rPr lang="en-US" altLang="en-US" baseline="0" dirty="0"/>
              <a:t> </a:t>
            </a:r>
            <a:r>
              <a:rPr lang="en-US" altLang="en-US" baseline="0" dirty="0" err="1"/>
              <a:t>scrivere</a:t>
            </a:r>
            <a:r>
              <a:rPr lang="en-US" altLang="en-US" baseline="0" dirty="0"/>
              <a:t> </a:t>
            </a:r>
            <a:r>
              <a:rPr lang="en-US" altLang="en-US" baseline="0" dirty="0" err="1"/>
              <a:t>alla</a:t>
            </a:r>
            <a:r>
              <a:rPr lang="en-US" altLang="en-US" baseline="0" dirty="0"/>
              <a:t> </a:t>
            </a:r>
            <a:r>
              <a:rPr lang="en-US" altLang="en-US" baseline="0" dirty="0" err="1"/>
              <a:t>lavagna</a:t>
            </a:r>
            <a:r>
              <a:rPr lang="en-US" altLang="en-US" baseline="0" dirty="0"/>
              <a:t> </a:t>
            </a:r>
            <a:r>
              <a:rPr lang="en-US" altLang="en-US" baseline="0" dirty="0" err="1"/>
              <a:t>l’operazione</a:t>
            </a:r>
            <a:r>
              <a:rPr lang="en-US" altLang="en-US" baseline="0" dirty="0"/>
              <a:t> di </a:t>
            </a:r>
            <a:r>
              <a:rPr lang="en-US" altLang="en-US" baseline="0" dirty="0" err="1"/>
              <a:t>conv</a:t>
            </a:r>
            <a:r>
              <a:rPr lang="en-US" altLang="en-US" baseline="0" dirty="0"/>
              <a:t> 1x1</a:t>
            </a:r>
            <a:endParaRPr lang="en-US" altLang="en-US" dirty="0"/>
          </a:p>
        </p:txBody>
      </p:sp>
    </p:spTree>
    <p:extLst>
      <p:ext uri="{BB962C8B-B14F-4D97-AF65-F5344CB8AC3E}">
        <p14:creationId xmlns:p14="http://schemas.microsoft.com/office/powerpoint/2010/main" val="415540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aseline="0" dirty="0"/>
          </a:p>
        </p:txBody>
      </p:sp>
    </p:spTree>
    <p:extLst>
      <p:ext uri="{BB962C8B-B14F-4D97-AF65-F5344CB8AC3E}">
        <p14:creationId xmlns:p14="http://schemas.microsoft.com/office/powerpoint/2010/main" val="2811397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Delete the last fully connected</a:t>
            </a:r>
            <a:r>
              <a:rPr lang="en-US" altLang="en-US" baseline="0" dirty="0"/>
              <a:t> layer</a:t>
            </a:r>
          </a:p>
          <a:p>
            <a:endParaRPr lang="en-US" altLang="en-US" dirty="0"/>
          </a:p>
        </p:txBody>
      </p:sp>
    </p:spTree>
    <p:extLst>
      <p:ext uri="{BB962C8B-B14F-4D97-AF65-F5344CB8AC3E}">
        <p14:creationId xmlns:p14="http://schemas.microsoft.com/office/powerpoint/2010/main" val="2325599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Add a new network head to the network. Global average pooling reduces the network to have 1x1xd dimensions by simply doing the </a:t>
            </a:r>
            <a:r>
              <a:rPr lang="en-US" altLang="en-US" dirty="0" err="1"/>
              <a:t>avg</a:t>
            </a:r>
            <a:r>
              <a:rPr lang="en-US" altLang="en-US" dirty="0"/>
              <a:t> of each filter</a:t>
            </a:r>
            <a:r>
              <a:rPr lang="en-US" altLang="en-US" baseline="0" dirty="0"/>
              <a:t> map.</a:t>
            </a:r>
          </a:p>
          <a:p>
            <a:endParaRPr lang="en-US" altLang="en-US" baseline="0" dirty="0"/>
          </a:p>
          <a:p>
            <a:r>
              <a:rPr lang="en-US" altLang="en-US" baseline="0" dirty="0" err="1"/>
              <a:t>Potrei</a:t>
            </a:r>
            <a:r>
              <a:rPr lang="en-US" altLang="en-US" baseline="0" dirty="0"/>
              <a:t> fare </a:t>
            </a:r>
            <a:r>
              <a:rPr lang="en-US" altLang="en-US" baseline="0" dirty="0" err="1"/>
              <a:t>anche</a:t>
            </a:r>
            <a:r>
              <a:rPr lang="en-US" altLang="en-US" baseline="0" dirty="0"/>
              <a:t> qui </a:t>
            </a:r>
            <a:r>
              <a:rPr lang="en-US" altLang="en-US" baseline="0" dirty="0" err="1"/>
              <a:t>il</a:t>
            </a:r>
            <a:r>
              <a:rPr lang="en-US" altLang="en-US" baseline="0" dirty="0"/>
              <a:t> </a:t>
            </a:r>
            <a:r>
              <a:rPr lang="en-US" altLang="en-US" baseline="0" dirty="0" err="1"/>
              <a:t>disegno</a:t>
            </a:r>
            <a:r>
              <a:rPr lang="en-US" altLang="en-US" baseline="0" dirty="0"/>
              <a:t> del global </a:t>
            </a:r>
            <a:r>
              <a:rPr lang="en-US" altLang="en-US" baseline="0" dirty="0" err="1"/>
              <a:t>avg</a:t>
            </a:r>
            <a:r>
              <a:rPr lang="en-US" altLang="en-US" baseline="0" dirty="0"/>
              <a:t> pooling</a:t>
            </a:r>
            <a:endParaRPr lang="en-US" altLang="en-US" dirty="0"/>
          </a:p>
        </p:txBody>
      </p:sp>
    </p:spTree>
    <p:extLst>
      <p:ext uri="{BB962C8B-B14F-4D97-AF65-F5344CB8AC3E}">
        <p14:creationId xmlns:p14="http://schemas.microsoft.com/office/powerpoint/2010/main" val="3765304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solidFill>
                  <a:srgbClr val="800080"/>
                </a:solidFill>
                <a:latin typeface="Verdana" panose="020B0604030504040204" pitchFamily="34" charset="0"/>
              </a:rPr>
              <a:t>Università di Trento</a:t>
            </a:r>
          </a:p>
        </p:txBody>
      </p:sp>
      <p:sp>
        <p:nvSpPr>
          <p:cNvPr id="187395" name="Rectangle 2"/>
          <p:cNvSpPr>
            <a:spLocks noGrp="1" noRot="1" noChangeAspect="1" noChangeArrowheads="1" noTextEdit="1"/>
          </p:cNvSpPr>
          <p:nvPr>
            <p:ph type="sldImg"/>
          </p:nvPr>
        </p:nvSpPr>
        <p:spPr>
          <a:xfrm>
            <a:off x="3230563" y="509588"/>
            <a:ext cx="3400425" cy="2549525"/>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Delete the last fully</a:t>
            </a:r>
            <a:r>
              <a:rPr lang="en-US" altLang="en-US" baseline="0" dirty="0"/>
              <a:t> connected layer</a:t>
            </a:r>
          </a:p>
          <a:p>
            <a:endParaRPr lang="en-US" altLang="en-US" baseline="0" dirty="0"/>
          </a:p>
          <a:p>
            <a:r>
              <a:rPr lang="en-US" altLang="en-US" baseline="0" dirty="0"/>
              <a:t>Freeze all the layers from the last </a:t>
            </a:r>
            <a:r>
              <a:rPr lang="en-US" altLang="en-US" baseline="0" dirty="0" err="1"/>
              <a:t>conv</a:t>
            </a:r>
            <a:r>
              <a:rPr lang="en-US" altLang="en-US" baseline="0" dirty="0"/>
              <a:t>, add the new network head and train the model to convergence.</a:t>
            </a:r>
          </a:p>
          <a:p>
            <a:endParaRPr lang="en-US" altLang="en-US" baseline="0" dirty="0"/>
          </a:p>
          <a:p>
            <a:r>
              <a:rPr lang="en-US" altLang="en-US" baseline="0" dirty="0"/>
              <a:t>Unfreeze all the layers and retrain the network with a very low learning rate for a few epochs. The mode is going to be in test mode, so the statistics of the data will remain the same. </a:t>
            </a:r>
            <a:r>
              <a:rPr lang="en-US" sz="1200" b="0" i="0" kern="1200" dirty="0">
                <a:solidFill>
                  <a:schemeClr val="tx1"/>
                </a:solidFill>
                <a:effectLst/>
                <a:latin typeface="Times New Roman" pitchFamily="18" charset="0"/>
                <a:ea typeface="+mn-ea"/>
                <a:cs typeface="+mn-cs"/>
              </a:rPr>
              <a:t>This means that the batch normalization layers inside won't update their batch statistics.</a:t>
            </a:r>
            <a:endParaRPr lang="en-US" altLang="en-US" dirty="0"/>
          </a:p>
        </p:txBody>
      </p:sp>
    </p:spTree>
    <p:extLst>
      <p:ext uri="{BB962C8B-B14F-4D97-AF65-F5344CB8AC3E}">
        <p14:creationId xmlns:p14="http://schemas.microsoft.com/office/powerpoint/2010/main" val="1626730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2450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6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Loss wil</a:t>
            </a:r>
            <a:r>
              <a:rPr lang="en-US" altLang="en-US" baseline="0" dirty="0"/>
              <a:t>l be computed with respect to the true class (target) and predicted class.</a:t>
            </a:r>
          </a:p>
          <a:p>
            <a:pPr eaLnBrk="1" hangingPunct="1"/>
            <a:r>
              <a:rPr lang="en-US" altLang="en-US" baseline="0" dirty="0"/>
              <a:t>The function punishes the wrong prediction, particularly the wrong predictions with higher confidence. </a:t>
            </a:r>
          </a:p>
          <a:p>
            <a:pPr eaLnBrk="1" hangingPunct="1"/>
            <a:endParaRPr lang="en-US" altLang="en-US" baseline="0" dirty="0"/>
          </a:p>
          <a:p>
            <a:pPr eaLnBrk="1" hangingPunct="1"/>
            <a:r>
              <a:rPr lang="en-US" altLang="en-US" baseline="0" dirty="0"/>
              <a:t>For instance, the blue line referrers to the situation where the true class is equal to one y=1. We can see that when the predicted class is 1, the loss equals to zero. Instead when the probability of the predicted class tends toward 0 the loss tends to infinite. Not only the loss tends to punish the wrong predictions, but it also tends to punish the wrong predictions which extremely confident.</a:t>
            </a:r>
          </a:p>
          <a:p>
            <a:pPr eaLnBrk="1" hangingPunct="1"/>
            <a:endParaRPr lang="en-US" altLang="en-US" dirty="0"/>
          </a:p>
        </p:txBody>
      </p:sp>
    </p:spTree>
    <p:extLst>
      <p:ext uri="{BB962C8B-B14F-4D97-AF65-F5344CB8AC3E}">
        <p14:creationId xmlns:p14="http://schemas.microsoft.com/office/powerpoint/2010/main" val="3776353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76459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920137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591549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4003302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892577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066025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334530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334805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4143484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29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If batch</a:t>
            </a:r>
            <a:r>
              <a:rPr lang="en-US" altLang="en-US" baseline="0" dirty="0"/>
              <a:t> size= N : </a:t>
            </a:r>
            <a:r>
              <a:rPr lang="en-US" altLang="en-US" sz="1200" b="0" dirty="0">
                <a:solidFill>
                  <a:schemeClr val="tx1"/>
                </a:solidFill>
                <a:latin typeface="Times New Roman" panose="02020603050405020304" pitchFamily="18" charset="0"/>
              </a:rPr>
              <a:t>Stochastic Gradient Descent Algorithm (batch)</a:t>
            </a:r>
          </a:p>
          <a:p>
            <a:pPr eaLnBrk="1" hangingPunct="1"/>
            <a:r>
              <a:rPr lang="en-US" altLang="en-US" dirty="0"/>
              <a:t>If batch</a:t>
            </a:r>
            <a:r>
              <a:rPr lang="en-US" altLang="en-US" baseline="0" dirty="0"/>
              <a:t> size = 1: stochastic gradient descent: it will never converges as it evaluates the gradient for each training sample</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aseline="0" dirty="0"/>
              <a:t>If 1&lt;batch size&lt;N </a:t>
            </a:r>
            <a:r>
              <a:rPr lang="en-US" altLang="en-US" sz="1200" b="0" dirty="0">
                <a:solidFill>
                  <a:schemeClr val="tx1"/>
                </a:solidFill>
                <a:latin typeface="Times New Roman" panose="02020603050405020304" pitchFamily="18" charset="0"/>
              </a:rPr>
              <a:t>Stochastic Gradient Descent Algorithm (mini-batch)</a:t>
            </a:r>
            <a:r>
              <a:rPr lang="en-US" altLang="en-US" baseline="0" dirty="0"/>
              <a:t> </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Stochastic gradient algorithm:</a:t>
            </a:r>
            <a:r>
              <a:rPr lang="en-US" altLang="en-US" baseline="0" dirty="0"/>
              <a:t> if done throughout the whole dataset it will take long, before updating the weights to make a small pass, we need to process the whole dataset, making it impractical as deep learning models needs a lot of data, hundred thousands and even millions.</a:t>
            </a:r>
            <a:endParaRPr lang="en-US" altLang="en-US" dirty="0"/>
          </a:p>
          <a:p>
            <a:pPr eaLnBrk="1" hangingPunct="1"/>
            <a:endParaRPr lang="en-US" altLang="en-US" dirty="0"/>
          </a:p>
          <a:p>
            <a:pPr eaLnBrk="1" hangingPunct="1"/>
            <a:r>
              <a:rPr lang="en-US" altLang="en-US" dirty="0"/>
              <a:t>Stochastic gradient algorithm computed on an </a:t>
            </a:r>
            <a:r>
              <a:rPr lang="en-US" altLang="en-US" dirty="0" err="1"/>
              <a:t>minibatch</a:t>
            </a:r>
            <a:r>
              <a:rPr lang="en-US" altLang="en-US" dirty="0"/>
              <a:t>.</a:t>
            </a:r>
            <a:r>
              <a:rPr lang="en-US" altLang="en-US" baseline="0" dirty="0"/>
              <a:t> </a:t>
            </a:r>
            <a:r>
              <a:rPr lang="en-US" altLang="en-US" baseline="0" dirty="0" err="1"/>
              <a:t>Minibatch</a:t>
            </a:r>
            <a:r>
              <a:rPr lang="en-US" altLang="en-US" baseline="0" dirty="0"/>
              <a:t> is a subset of training set. We update the weights at each </a:t>
            </a:r>
            <a:r>
              <a:rPr lang="en-US" altLang="en-US" baseline="0" dirty="0" err="1"/>
              <a:t>minibatch</a:t>
            </a:r>
            <a:r>
              <a:rPr lang="en-US" altLang="en-US" baseline="0" dirty="0"/>
              <a:t>.</a:t>
            </a:r>
          </a:p>
          <a:p>
            <a:pPr eaLnBrk="1" hangingPunct="1"/>
            <a:r>
              <a:rPr lang="en-US" altLang="en-US" baseline="0" dirty="0"/>
              <a:t>Learning rate determines how big is going to be our step towards the minimum of the loss function</a:t>
            </a:r>
          </a:p>
          <a:p>
            <a:pPr eaLnBrk="1" hangingPunct="1"/>
            <a:endParaRPr lang="en-US" altLang="en-US" baseline="0" dirty="0"/>
          </a:p>
          <a:p>
            <a:pPr eaLnBrk="1" hangingPunct="1"/>
            <a:r>
              <a:rPr lang="en-US" altLang="en-US" baseline="0" dirty="0"/>
              <a:t>Pros of </a:t>
            </a:r>
            <a:r>
              <a:rPr lang="en-US" altLang="en-US" baseline="0" dirty="0" err="1"/>
              <a:t>minbatch</a:t>
            </a:r>
            <a:r>
              <a:rPr lang="en-US" altLang="en-US" baseline="0" dirty="0"/>
              <a:t> </a:t>
            </a:r>
            <a:r>
              <a:rPr lang="en-US" altLang="en-US" baseline="0" dirty="0" err="1"/>
              <a:t>sgd</a:t>
            </a:r>
            <a:r>
              <a:rPr lang="en-US" altLang="en-US" baseline="0" dirty="0"/>
              <a:t>:</a:t>
            </a:r>
          </a:p>
          <a:p>
            <a:pPr eaLnBrk="1" hangingPunct="1"/>
            <a:r>
              <a:rPr lang="en-US" altLang="en-US" baseline="0" dirty="0"/>
              <a:t> 1) stable convergence compared to parameters update considering all the training samples at once or considering each training sample individually</a:t>
            </a:r>
          </a:p>
          <a:p>
            <a:pPr eaLnBrk="1" hangingPunct="1"/>
            <a:r>
              <a:rPr lang="en-US" altLang="en-US" baseline="0" dirty="0"/>
              <a:t> 2) very efficient and faster</a:t>
            </a:r>
          </a:p>
          <a:p>
            <a:pPr eaLnBrk="1" hangingPunct="1"/>
            <a:endParaRPr lang="en-US" altLang="en-US" baseline="0" dirty="0"/>
          </a:p>
          <a:p>
            <a:pPr eaLnBrk="1" hangingPunct="1"/>
            <a:endParaRPr lang="en-US" altLang="en-US" dirty="0"/>
          </a:p>
        </p:txBody>
      </p:sp>
    </p:spTree>
    <p:extLst>
      <p:ext uri="{BB962C8B-B14F-4D97-AF65-F5344CB8AC3E}">
        <p14:creationId xmlns:p14="http://schemas.microsoft.com/office/powerpoint/2010/main" val="3231965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913345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30760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9029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816445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17649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145217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114259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755323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523692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If batch</a:t>
            </a:r>
            <a:r>
              <a:rPr lang="en-US" altLang="en-US" baseline="0" dirty="0"/>
              <a:t> size= N : </a:t>
            </a:r>
            <a:r>
              <a:rPr lang="en-US" altLang="en-US" sz="1200" b="0" dirty="0">
                <a:solidFill>
                  <a:schemeClr val="tx1"/>
                </a:solidFill>
                <a:latin typeface="Times New Roman" panose="02020603050405020304" pitchFamily="18" charset="0"/>
              </a:rPr>
              <a:t>Stochastic Gradient Descent Algorithm (batch)</a:t>
            </a:r>
          </a:p>
          <a:p>
            <a:pPr eaLnBrk="1" hangingPunct="1"/>
            <a:r>
              <a:rPr lang="en-US" altLang="en-US" dirty="0"/>
              <a:t>If batch</a:t>
            </a:r>
            <a:r>
              <a:rPr lang="en-US" altLang="en-US" baseline="0" dirty="0"/>
              <a:t> size = 1: Stochastic gradient descent: it will never converge as it evaluates the gradient for each training sample, it will be very random</a:t>
            </a:r>
          </a:p>
          <a:p>
            <a:pPr eaLnBrk="1" hangingPunct="1"/>
            <a:r>
              <a:rPr lang="en-US" altLang="en-US" baseline="0" dirty="0"/>
              <a:t>If 1&lt;batch size&lt;N </a:t>
            </a:r>
            <a:r>
              <a:rPr lang="en-US" altLang="en-US" sz="1200" b="0" dirty="0">
                <a:solidFill>
                  <a:schemeClr val="tx1"/>
                </a:solidFill>
                <a:latin typeface="Times New Roman" panose="02020603050405020304" pitchFamily="18" charset="0"/>
              </a:rPr>
              <a:t>Stochastic Gradient Descent Algorithm (mini-batch)</a:t>
            </a:r>
            <a:r>
              <a:rPr lang="en-US" altLang="en-US" baseline="0" dirty="0"/>
              <a:t> </a:t>
            </a:r>
            <a:endParaRPr lang="en-US" altLang="en-US" dirty="0"/>
          </a:p>
          <a:p>
            <a:pPr eaLnBrk="1" hangingPunct="1"/>
            <a:endParaRPr lang="en-US" altLang="en-US" dirty="0"/>
          </a:p>
          <a:p>
            <a:pPr eaLnBrk="1" hangingPunct="1"/>
            <a:endParaRPr lang="en-US" altLang="en-US" dirty="0"/>
          </a:p>
          <a:p>
            <a:pPr eaLnBrk="1" hangingPunct="1"/>
            <a:r>
              <a:rPr lang="en-US" altLang="en-US" dirty="0"/>
              <a:t>Stochastic gradient algorithm:</a:t>
            </a:r>
            <a:r>
              <a:rPr lang="en-US" altLang="en-US" baseline="0" dirty="0"/>
              <a:t> if done throughout the whole dataset it will take long, before updating the weights to make a small pass, we need to process the whole dataset, making it impractical as deep learning models needs a lot of data, hundred thousands and even millions.</a:t>
            </a:r>
            <a:endParaRPr lang="en-US" altLang="en-US" dirty="0"/>
          </a:p>
          <a:p>
            <a:pPr eaLnBrk="1" hangingPunct="1"/>
            <a:endParaRPr lang="en-US" altLang="en-US" dirty="0"/>
          </a:p>
          <a:p>
            <a:pPr eaLnBrk="1" hangingPunct="1"/>
            <a:r>
              <a:rPr lang="en-US" altLang="en-US" dirty="0"/>
              <a:t>Stochastic gradient algorithm computed on an </a:t>
            </a:r>
            <a:r>
              <a:rPr lang="en-US" altLang="en-US" dirty="0" err="1"/>
              <a:t>minibatch</a:t>
            </a:r>
            <a:r>
              <a:rPr lang="en-US" altLang="en-US" dirty="0"/>
              <a:t>.</a:t>
            </a:r>
            <a:r>
              <a:rPr lang="en-US" altLang="en-US" baseline="0" dirty="0"/>
              <a:t> </a:t>
            </a:r>
            <a:r>
              <a:rPr lang="en-US" altLang="en-US" baseline="0" dirty="0" err="1"/>
              <a:t>Minibatch</a:t>
            </a:r>
            <a:r>
              <a:rPr lang="en-US" altLang="en-US" baseline="0" dirty="0"/>
              <a:t> is a subset of training set. We update the weights at each </a:t>
            </a:r>
            <a:r>
              <a:rPr lang="en-US" altLang="en-US" baseline="0" dirty="0" err="1"/>
              <a:t>minibatch</a:t>
            </a:r>
            <a:r>
              <a:rPr lang="en-US" altLang="en-US" baseline="0" dirty="0"/>
              <a:t>.</a:t>
            </a:r>
          </a:p>
          <a:p>
            <a:pPr eaLnBrk="1" hangingPunct="1"/>
            <a:endParaRPr lang="en-US" altLang="en-US" baseline="0" dirty="0"/>
          </a:p>
          <a:p>
            <a:pPr eaLnBrk="1" hangingPunct="1"/>
            <a:r>
              <a:rPr lang="en-US" altLang="en-US" baseline="0" dirty="0"/>
              <a:t>Learning rate determines how big is going to be our step towards the minimum of the loss function</a:t>
            </a:r>
          </a:p>
          <a:p>
            <a:pPr eaLnBrk="1" hangingPunct="1"/>
            <a:endParaRPr lang="en-US" altLang="en-US" baseline="0" dirty="0"/>
          </a:p>
          <a:p>
            <a:pPr eaLnBrk="1" hangingPunct="1"/>
            <a:r>
              <a:rPr lang="en-US" altLang="en-US" baseline="0" dirty="0"/>
              <a:t>Pros of </a:t>
            </a:r>
            <a:r>
              <a:rPr lang="en-US" altLang="en-US" baseline="0" dirty="0" err="1"/>
              <a:t>minbatch</a:t>
            </a:r>
            <a:r>
              <a:rPr lang="en-US" altLang="en-US" baseline="0" dirty="0"/>
              <a:t> </a:t>
            </a:r>
            <a:r>
              <a:rPr lang="en-US" altLang="en-US" baseline="0" dirty="0" err="1"/>
              <a:t>sgd</a:t>
            </a:r>
            <a:r>
              <a:rPr lang="en-US" altLang="en-US" baseline="0" dirty="0"/>
              <a:t>:</a:t>
            </a:r>
          </a:p>
          <a:p>
            <a:pPr eaLnBrk="1" hangingPunct="1"/>
            <a:r>
              <a:rPr lang="en-US" altLang="en-US" baseline="0" dirty="0"/>
              <a:t> 1) stable convergence compared to parameters update considering all the training samples at once or considering each training sample individually</a:t>
            </a:r>
          </a:p>
          <a:p>
            <a:pPr eaLnBrk="1" hangingPunct="1"/>
            <a:r>
              <a:rPr lang="en-US" altLang="en-US" baseline="0" dirty="0"/>
              <a:t> 2) very efficient faster</a:t>
            </a:r>
          </a:p>
          <a:p>
            <a:pPr eaLnBrk="1" hangingPunct="1"/>
            <a:endParaRPr lang="en-US" altLang="en-US" baseline="0" dirty="0"/>
          </a:p>
          <a:p>
            <a:pPr eaLnBrk="1" hangingPunct="1"/>
            <a:endParaRPr lang="en-US" altLang="en-US" dirty="0"/>
          </a:p>
        </p:txBody>
      </p:sp>
    </p:spTree>
    <p:extLst>
      <p:ext uri="{BB962C8B-B14F-4D97-AF65-F5344CB8AC3E}">
        <p14:creationId xmlns:p14="http://schemas.microsoft.com/office/powerpoint/2010/main" val="53878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If batch</a:t>
            </a:r>
            <a:r>
              <a:rPr lang="en-US" altLang="en-US" baseline="0" dirty="0"/>
              <a:t> size= N : </a:t>
            </a:r>
            <a:r>
              <a:rPr lang="en-US" altLang="en-US" sz="1200" b="0" dirty="0">
                <a:solidFill>
                  <a:schemeClr val="tx1"/>
                </a:solidFill>
                <a:latin typeface="Times New Roman" panose="02020603050405020304" pitchFamily="18" charset="0"/>
              </a:rPr>
              <a:t>Stochastic Gradient Descent Algorithm (batch)</a:t>
            </a:r>
          </a:p>
          <a:p>
            <a:pPr eaLnBrk="1" hangingPunct="1"/>
            <a:r>
              <a:rPr lang="en-US" altLang="en-US" dirty="0"/>
              <a:t>If batch</a:t>
            </a:r>
            <a:r>
              <a:rPr lang="en-US" altLang="en-US" baseline="0" dirty="0"/>
              <a:t> size = 1: stochastic gradient descent: it will never converges as it evaluates the gradient for each training sample</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aseline="0" dirty="0"/>
              <a:t>If 1&lt;batch size&lt;N </a:t>
            </a:r>
            <a:r>
              <a:rPr lang="en-US" altLang="en-US" sz="1200" b="0" dirty="0">
                <a:solidFill>
                  <a:schemeClr val="tx1"/>
                </a:solidFill>
                <a:latin typeface="Times New Roman" panose="02020603050405020304" pitchFamily="18" charset="0"/>
              </a:rPr>
              <a:t>Stochastic Gradient Descent Algorithm (mini-batch)</a:t>
            </a:r>
            <a:r>
              <a:rPr lang="en-US" altLang="en-US" baseline="0" dirty="0"/>
              <a:t> </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Stochastic gradient algorithm computed on an </a:t>
            </a:r>
            <a:r>
              <a:rPr lang="en-US" altLang="en-US" dirty="0" err="1"/>
              <a:t>minibatch</a:t>
            </a:r>
            <a:r>
              <a:rPr lang="en-US" altLang="en-US" dirty="0"/>
              <a:t>.</a:t>
            </a:r>
            <a:r>
              <a:rPr lang="en-US" altLang="en-US" baseline="0" dirty="0"/>
              <a:t> </a:t>
            </a:r>
            <a:r>
              <a:rPr lang="en-US" altLang="en-US" baseline="0" dirty="0" err="1"/>
              <a:t>Minibatch</a:t>
            </a:r>
            <a:r>
              <a:rPr lang="en-US" altLang="en-US" baseline="0" dirty="0"/>
              <a:t> is a subset of training set. </a:t>
            </a:r>
          </a:p>
          <a:p>
            <a:pPr eaLnBrk="1" hangingPunct="1"/>
            <a:endParaRPr lang="en-US" altLang="en-US" baseline="0" dirty="0"/>
          </a:p>
          <a:p>
            <a:pPr eaLnBrk="1" hangingPunct="1"/>
            <a:r>
              <a:rPr lang="en-US" altLang="en-US" baseline="0" dirty="0"/>
              <a:t>Learning rate determines how big is going to be our step towards the minimum of the loss function</a:t>
            </a:r>
          </a:p>
          <a:p>
            <a:pPr eaLnBrk="1" hangingPunct="1"/>
            <a:r>
              <a:rPr lang="en-US" altLang="en-US" baseline="0" dirty="0"/>
              <a:t>If the </a:t>
            </a:r>
            <a:r>
              <a:rPr lang="en-US" altLang="en-US" baseline="0" dirty="0" err="1"/>
              <a:t>minibatch</a:t>
            </a:r>
            <a:r>
              <a:rPr lang="en-US" altLang="en-US" baseline="0" dirty="0"/>
              <a:t> is too small: we have noise, meaning that the selected samples of the </a:t>
            </a:r>
            <a:r>
              <a:rPr lang="en-US" altLang="en-US" baseline="0" dirty="0" err="1"/>
              <a:t>minibatch</a:t>
            </a:r>
            <a:r>
              <a:rPr lang="en-US" altLang="en-US" baseline="0" dirty="0"/>
              <a:t> might not be representative of the training set.</a:t>
            </a:r>
          </a:p>
          <a:p>
            <a:pPr eaLnBrk="1" hangingPunct="1"/>
            <a:r>
              <a:rPr lang="en-US" altLang="en-US" baseline="0" dirty="0"/>
              <a:t>Pros of </a:t>
            </a:r>
            <a:r>
              <a:rPr lang="en-US" altLang="en-US" baseline="0" dirty="0" err="1"/>
              <a:t>minbatch</a:t>
            </a:r>
            <a:r>
              <a:rPr lang="en-US" altLang="en-US" baseline="0" dirty="0"/>
              <a:t> </a:t>
            </a:r>
            <a:r>
              <a:rPr lang="en-US" altLang="en-US" baseline="0" dirty="0" err="1"/>
              <a:t>sgd</a:t>
            </a:r>
            <a:r>
              <a:rPr lang="en-US" altLang="en-US" baseline="0" dirty="0"/>
              <a:t>:</a:t>
            </a:r>
          </a:p>
          <a:p>
            <a:pPr eaLnBrk="1" hangingPunct="1"/>
            <a:r>
              <a:rPr lang="en-US" altLang="en-US" baseline="0" dirty="0"/>
              <a:t> 1) stable convergence compared to parameters update considering all the training samples at once or considering each training sample individually</a:t>
            </a:r>
          </a:p>
          <a:p>
            <a:pPr eaLnBrk="1" hangingPunct="1"/>
            <a:r>
              <a:rPr lang="en-US" altLang="en-US" baseline="0" dirty="0"/>
              <a:t> 2) very efficient and very fast</a:t>
            </a:r>
          </a:p>
          <a:p>
            <a:pPr eaLnBrk="1" hangingPunct="1"/>
            <a:endParaRPr lang="en-US" altLang="en-US" baseline="0" dirty="0"/>
          </a:p>
          <a:p>
            <a:pPr eaLnBrk="1" hangingPunct="1"/>
            <a:r>
              <a:rPr lang="en-US" altLang="en-US" baseline="0" dirty="0"/>
              <a:t>Epoch: a pass through all the training set.</a:t>
            </a:r>
          </a:p>
          <a:p>
            <a:pPr eaLnBrk="1" hangingPunct="1"/>
            <a:endParaRPr lang="en-US" altLang="en-US" baseline="0" dirty="0"/>
          </a:p>
          <a:p>
            <a:pPr eaLnBrk="1" hangingPunct="1"/>
            <a:r>
              <a:rPr lang="en-US" altLang="en-US" baseline="0" dirty="0"/>
              <a:t>Tips:</a:t>
            </a:r>
          </a:p>
          <a:p>
            <a:pPr eaLnBrk="1" hangingPunct="1"/>
            <a:r>
              <a:rPr lang="en-US" altLang="en-US" baseline="0" dirty="0"/>
              <a:t>	1) if training set small we can use batch gradient descent ( less than 2000)</a:t>
            </a:r>
          </a:p>
          <a:p>
            <a:pPr eaLnBrk="1" hangingPunct="1"/>
            <a:r>
              <a:rPr lang="en-US" altLang="en-US" baseline="0" dirty="0"/>
              <a:t>	2) 32,64,128,256. it should be power of 2. Code run faster</a:t>
            </a:r>
          </a:p>
          <a:p>
            <a:pPr eaLnBrk="1" hangingPunct="1"/>
            <a:r>
              <a:rPr lang="en-US" altLang="en-US" baseline="0" dirty="0"/>
              <a:t>	3) make sure that it fits to the </a:t>
            </a:r>
            <a:r>
              <a:rPr lang="en-US" altLang="en-US" baseline="0" dirty="0" err="1"/>
              <a:t>gpu</a:t>
            </a:r>
            <a:endParaRPr lang="en-US" altLang="en-US" baseline="0" dirty="0"/>
          </a:p>
          <a:p>
            <a:pPr eaLnBrk="1" hangingPunct="1"/>
            <a:r>
              <a:rPr lang="en-US" altLang="en-US" baseline="0" dirty="0"/>
              <a:t>	4) is an hyper parameter so we have to try </a:t>
            </a:r>
          </a:p>
          <a:p>
            <a:pPr eaLnBrk="1" hangingPunct="1"/>
            <a:r>
              <a:rPr lang="en-US" altLang="en-US" baseline="0" dirty="0"/>
              <a:t>	</a:t>
            </a:r>
          </a:p>
          <a:p>
            <a:pPr eaLnBrk="1" hangingPunct="1"/>
            <a:endParaRPr lang="en-US" altLang="en-US" dirty="0"/>
          </a:p>
        </p:txBody>
      </p:sp>
    </p:spTree>
    <p:extLst>
      <p:ext uri="{BB962C8B-B14F-4D97-AF65-F5344CB8AC3E}">
        <p14:creationId xmlns:p14="http://schemas.microsoft.com/office/powerpoint/2010/main" val="274792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Contours of the cost functions we are trying to</a:t>
            </a:r>
            <a:r>
              <a:rPr lang="en-US" altLang="en-US" baseline="0" dirty="0"/>
              <a:t> minimize</a:t>
            </a: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If batch</a:t>
            </a:r>
            <a:r>
              <a:rPr lang="en-US" altLang="en-US" baseline="0" dirty="0"/>
              <a:t> size= N : </a:t>
            </a:r>
            <a:r>
              <a:rPr lang="en-US" altLang="en-US" sz="1200" b="0" dirty="0">
                <a:solidFill>
                  <a:schemeClr val="tx1"/>
                </a:solidFill>
                <a:latin typeface="Times New Roman" panose="02020603050405020304" pitchFamily="18" charset="0"/>
              </a:rPr>
              <a:t>Stochastic Gradient Descent Algorithm (batch)</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sz="1200" b="0" dirty="0">
                <a:solidFill>
                  <a:schemeClr val="tx1"/>
                </a:solidFill>
                <a:latin typeface="Times New Roman" panose="02020603050405020304" pitchFamily="18" charset="0"/>
              </a:rPr>
              <a:t>	it may take relatively</a:t>
            </a:r>
            <a:r>
              <a:rPr lang="en-US" altLang="en-US" sz="1200" b="0" baseline="0" dirty="0">
                <a:solidFill>
                  <a:schemeClr val="tx1"/>
                </a:solidFill>
                <a:latin typeface="Times New Roman" panose="02020603050405020304" pitchFamily="18" charset="0"/>
              </a:rPr>
              <a:t> low noise and large steps and goes to the minimum smoothly, but the problem is that it is very slow if we have millions of 	samples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sz="1200" b="0" dirty="0">
              <a:solidFill>
                <a:schemeClr val="tx1"/>
              </a:solidFill>
              <a:latin typeface="Times New Roman" panose="02020603050405020304" pitchFamily="18" charset="0"/>
            </a:endParaRPr>
          </a:p>
          <a:p>
            <a:pPr eaLnBrk="1" hangingPunct="1"/>
            <a:r>
              <a:rPr lang="en-US" altLang="en-US" dirty="0"/>
              <a:t>If batch</a:t>
            </a:r>
            <a:r>
              <a:rPr lang="en-US" altLang="en-US" baseline="0" dirty="0"/>
              <a:t> size = 1: stochastic gradient descent: it will never converges as it evaluates the gradient for each training sample</a:t>
            </a:r>
          </a:p>
          <a:p>
            <a:pPr eaLnBrk="1" hangingPunct="1"/>
            <a:r>
              <a:rPr lang="en-US" altLang="en-US" baseline="0" dirty="0"/>
              <a:t>	on every iteration we take the gradient descent on one sample, some times we are on the right directions, other instead we go to a completely 	wrong one if the one example happens to point you in the wrong direction. As it can be seen from the graph, can be extremely noisy, 	sometimes it points toward the right direction and other no. It is extremely noisy and will never convert.</a:t>
            </a:r>
          </a:p>
          <a:p>
            <a:pPr eaLnBrk="1" hangingPunct="1"/>
            <a:endParaRPr lang="en-US" alt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aseline="0" dirty="0"/>
              <a:t>If 1&lt;batch size&lt;N </a:t>
            </a:r>
            <a:r>
              <a:rPr lang="en-US" altLang="en-US" sz="1200" b="0" dirty="0">
                <a:solidFill>
                  <a:schemeClr val="tx1"/>
                </a:solidFill>
                <a:latin typeface="Times New Roman" panose="02020603050405020304" pitchFamily="18" charset="0"/>
              </a:rPr>
              <a:t>Stochastic Gradient Descent Algorithm (mini-batch)</a:t>
            </a:r>
            <a:r>
              <a:rPr lang="en-US" altLang="en-US" baseline="0" dirty="0"/>
              <a:t> it does not mean that it is going to converges but it tends to be more concisely toward the direction of the minimum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eaLnBrk="1" hangingPunct="1"/>
            <a:endParaRPr lang="en-US" altLang="en-US" baseline="0" dirty="0"/>
          </a:p>
          <a:p>
            <a:pPr eaLnBrk="1" hangingPunct="1"/>
            <a:endParaRPr lang="en-US" altLang="en-US" dirty="0"/>
          </a:p>
          <a:p>
            <a:pPr eaLnBrk="1" hangingPunct="1"/>
            <a:r>
              <a:rPr lang="en-US" altLang="en-US" dirty="0"/>
              <a:t>Stochastic gradient algorithm computed on an </a:t>
            </a:r>
            <a:r>
              <a:rPr lang="en-US" altLang="en-US" dirty="0" err="1"/>
              <a:t>minibatch</a:t>
            </a:r>
            <a:r>
              <a:rPr lang="en-US" altLang="en-US" dirty="0"/>
              <a:t>.</a:t>
            </a:r>
            <a:r>
              <a:rPr lang="en-US" altLang="en-US" baseline="0" dirty="0"/>
              <a:t> </a:t>
            </a:r>
            <a:r>
              <a:rPr lang="en-US" altLang="en-US" baseline="0" dirty="0" err="1"/>
              <a:t>Minibatch</a:t>
            </a:r>
            <a:r>
              <a:rPr lang="en-US" altLang="en-US" baseline="0" dirty="0"/>
              <a:t> is a subset of training set. </a:t>
            </a:r>
          </a:p>
          <a:p>
            <a:pPr eaLnBrk="1" hangingPunct="1"/>
            <a:endParaRPr lang="en-US" altLang="en-US" baseline="0" dirty="0"/>
          </a:p>
          <a:p>
            <a:pPr eaLnBrk="1" hangingPunct="1"/>
            <a:r>
              <a:rPr lang="en-US" altLang="en-US" baseline="0" dirty="0"/>
              <a:t>Learning rate determines how big is going to be our step towards the minimum of the loss function</a:t>
            </a:r>
          </a:p>
          <a:p>
            <a:pPr eaLnBrk="1" hangingPunct="1"/>
            <a:r>
              <a:rPr lang="en-US" altLang="en-US" baseline="0" dirty="0"/>
              <a:t>If the </a:t>
            </a:r>
            <a:r>
              <a:rPr lang="en-US" altLang="en-US" baseline="0" dirty="0" err="1"/>
              <a:t>minibatch</a:t>
            </a:r>
            <a:r>
              <a:rPr lang="en-US" altLang="en-US" baseline="0" dirty="0"/>
              <a:t> is too small: we have noise, meaning that the selected samples of the </a:t>
            </a:r>
            <a:r>
              <a:rPr lang="en-US" altLang="en-US" baseline="0" dirty="0" err="1"/>
              <a:t>minibatch</a:t>
            </a:r>
            <a:r>
              <a:rPr lang="en-US" altLang="en-US" baseline="0" dirty="0"/>
              <a:t> might not be representative of the training set.</a:t>
            </a:r>
          </a:p>
          <a:p>
            <a:pPr eaLnBrk="1" hangingPunct="1"/>
            <a:r>
              <a:rPr lang="en-US" altLang="en-US" baseline="0" dirty="0"/>
              <a:t>Pros of </a:t>
            </a:r>
            <a:r>
              <a:rPr lang="en-US" altLang="en-US" baseline="0" dirty="0" err="1"/>
              <a:t>minbatch</a:t>
            </a:r>
            <a:r>
              <a:rPr lang="en-US" altLang="en-US" baseline="0" dirty="0"/>
              <a:t> </a:t>
            </a:r>
            <a:r>
              <a:rPr lang="en-US" altLang="en-US" baseline="0" dirty="0" err="1"/>
              <a:t>sgd</a:t>
            </a:r>
            <a:r>
              <a:rPr lang="en-US" altLang="en-US" baseline="0" dirty="0"/>
              <a:t>:</a:t>
            </a:r>
          </a:p>
          <a:p>
            <a:pPr eaLnBrk="1" hangingPunct="1"/>
            <a:r>
              <a:rPr lang="en-US" altLang="en-US" baseline="0" dirty="0"/>
              <a:t> 1) stable convergence compared to parameters update considering all the training samples at once or considering each training sample individually</a:t>
            </a:r>
          </a:p>
          <a:p>
            <a:pPr eaLnBrk="1" hangingPunct="1"/>
            <a:r>
              <a:rPr lang="en-US" altLang="en-US" baseline="0" dirty="0"/>
              <a:t> 2) very efficient and very fast</a:t>
            </a:r>
          </a:p>
          <a:p>
            <a:pPr eaLnBrk="1" hangingPunct="1"/>
            <a:endParaRPr lang="en-US" altLang="en-US" baseline="0" dirty="0"/>
          </a:p>
          <a:p>
            <a:pPr eaLnBrk="1" hangingPunct="1"/>
            <a:r>
              <a:rPr lang="en-US" altLang="en-US" baseline="0" dirty="0"/>
              <a:t>Epoch: a pass through all the training set.</a:t>
            </a:r>
          </a:p>
          <a:p>
            <a:pPr eaLnBrk="1" hangingPunct="1"/>
            <a:endParaRPr lang="en-US" altLang="en-US" baseline="0" dirty="0"/>
          </a:p>
          <a:p>
            <a:pPr eaLnBrk="1" hangingPunct="1"/>
            <a:r>
              <a:rPr lang="en-US" altLang="en-US" baseline="0" dirty="0"/>
              <a:t>Tips:</a:t>
            </a:r>
          </a:p>
          <a:p>
            <a:pPr eaLnBrk="1" hangingPunct="1"/>
            <a:r>
              <a:rPr lang="en-US" altLang="en-US" baseline="0" dirty="0"/>
              <a:t>	1) if training set small we can use batch gradient descent ( less than 2000)</a:t>
            </a:r>
          </a:p>
          <a:p>
            <a:pPr eaLnBrk="1" hangingPunct="1"/>
            <a:r>
              <a:rPr lang="en-US" altLang="en-US" baseline="0" dirty="0"/>
              <a:t>	2) 32,64,128,256. it should be power of 2. Code run faster</a:t>
            </a:r>
          </a:p>
          <a:p>
            <a:pPr eaLnBrk="1" hangingPunct="1"/>
            <a:r>
              <a:rPr lang="en-US" altLang="en-US" baseline="0" dirty="0"/>
              <a:t>	3) make sure that mini-batch it fits to the </a:t>
            </a:r>
            <a:r>
              <a:rPr lang="en-US" altLang="en-US" baseline="0" dirty="0" err="1"/>
              <a:t>gpu</a:t>
            </a:r>
            <a:r>
              <a:rPr lang="en-US" altLang="en-US" baseline="0" dirty="0"/>
              <a:t>/</a:t>
            </a:r>
            <a:r>
              <a:rPr lang="en-US" altLang="en-US" baseline="0" dirty="0" err="1"/>
              <a:t>cpu</a:t>
            </a:r>
            <a:endParaRPr lang="en-US" altLang="en-US" baseline="0" dirty="0"/>
          </a:p>
          <a:p>
            <a:pPr eaLnBrk="1" hangingPunct="1"/>
            <a:r>
              <a:rPr lang="en-US" altLang="en-US" baseline="0" dirty="0"/>
              <a:t>	4) is an hyper parameter so we have to try to figure out which one is better in reducing the loss </a:t>
            </a:r>
            <a:r>
              <a:rPr lang="en-US" altLang="en-US" baseline="0" dirty="0" err="1"/>
              <a:t>funtion</a:t>
            </a:r>
            <a:endParaRPr lang="en-US" altLang="en-US" baseline="0" dirty="0"/>
          </a:p>
          <a:p>
            <a:pPr eaLnBrk="1" hangingPunct="1"/>
            <a:r>
              <a:rPr lang="en-US" altLang="en-US" baseline="0" dirty="0"/>
              <a:t>	</a:t>
            </a:r>
          </a:p>
          <a:p>
            <a:pPr eaLnBrk="1" hangingPunct="1"/>
            <a:endParaRPr lang="en-US" altLang="en-US" dirty="0"/>
          </a:p>
        </p:txBody>
      </p:sp>
    </p:spTree>
    <p:extLst>
      <p:ext uri="{BB962C8B-B14F-4D97-AF65-F5344CB8AC3E}">
        <p14:creationId xmlns:p14="http://schemas.microsoft.com/office/powerpoint/2010/main" val="373278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45389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Times New Roman" panose="02020603050405020304" pitchFamily="18" charset="0"/>
              </a:defRPr>
            </a:lvl1pPr>
            <a:lvl2pPr marL="742950" indent="-285750" defTabSz="912813">
              <a:spcBef>
                <a:spcPct val="30000"/>
              </a:spcBef>
              <a:defRPr sz="1200">
                <a:solidFill>
                  <a:schemeClr val="tx1"/>
                </a:solidFill>
                <a:latin typeface="Times New Roman" panose="02020603050405020304" pitchFamily="18" charset="0"/>
              </a:defRPr>
            </a:lvl2pPr>
            <a:lvl3pPr marL="1143000" indent="-228600" defTabSz="912813">
              <a:spcBef>
                <a:spcPct val="30000"/>
              </a:spcBef>
              <a:defRPr sz="1200">
                <a:solidFill>
                  <a:schemeClr val="tx1"/>
                </a:solidFill>
                <a:latin typeface="Times New Roman" panose="02020603050405020304" pitchFamily="18" charset="0"/>
              </a:defRPr>
            </a:lvl3pPr>
            <a:lvl4pPr marL="1600200" indent="-228600" defTabSz="912813">
              <a:spcBef>
                <a:spcPct val="30000"/>
              </a:spcBef>
              <a:defRPr sz="1200">
                <a:solidFill>
                  <a:schemeClr val="tx1"/>
                </a:solidFill>
                <a:latin typeface="Times New Roman" panose="02020603050405020304" pitchFamily="18" charset="0"/>
              </a:defRPr>
            </a:lvl4pPr>
            <a:lvl5pPr marL="2057400" indent="-228600" defTabSz="912813">
              <a:spcBef>
                <a:spcPct val="30000"/>
              </a:spcBef>
              <a:defRPr sz="1200">
                <a:solidFill>
                  <a:schemeClr val="tx1"/>
                </a:solidFill>
                <a:latin typeface="Times New Roman" panose="02020603050405020304" pitchFamily="18" charset="0"/>
              </a:defRPr>
            </a:lvl5pPr>
            <a:lvl6pPr marL="2514600" indent="-228600" defTabSz="91281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281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281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28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it-IT" altLang="en-US">
                <a:latin typeface="Verdana" panose="020B0604030504040204" pitchFamily="34" charset="0"/>
              </a:rPr>
              <a:t>Università di Trento</a:t>
            </a:r>
          </a:p>
        </p:txBody>
      </p:sp>
      <p:sp>
        <p:nvSpPr>
          <p:cNvPr id="7171" name="Rectangle 2"/>
          <p:cNvSpPr>
            <a:spLocks noGrp="1" noRot="1" noChangeAspect="1" noChangeArrowheads="1" noTextEdit="1"/>
          </p:cNvSpPr>
          <p:nvPr>
            <p:ph type="sldImg"/>
          </p:nvPr>
        </p:nvSpPr>
        <p:spPr>
          <a:xfrm>
            <a:off x="3230563" y="509588"/>
            <a:ext cx="3400425" cy="2549525"/>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991863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4" name="Rectangle 15"/>
          <p:cNvSpPr>
            <a:spLocks noGrp="1" noChangeArrowheads="1"/>
          </p:cNvSpPr>
          <p:nvPr>
            <p:ph type="sldNum" sz="quarter" idx="10"/>
          </p:nvPr>
        </p:nvSpPr>
        <p:spPr>
          <a:ln/>
        </p:spPr>
        <p:txBody>
          <a:bodyPr/>
          <a:lstStyle>
            <a:lvl1pPr>
              <a:defRPr/>
            </a:lvl1pPr>
          </a:lstStyle>
          <a:p>
            <a:pPr>
              <a:defRPr/>
            </a:pPr>
            <a:fld id="{0A066F4B-9C52-4350-B76B-C71A9852FAC7}" type="slidenum">
              <a:rPr lang="en-US" altLang="en-US"/>
              <a:pPr>
                <a:defRPr/>
              </a:pPr>
              <a:t>‹#›</a:t>
            </a:fld>
            <a:endParaRPr lang="en-US" altLang="en-US"/>
          </a:p>
        </p:txBody>
      </p:sp>
    </p:spTree>
    <p:extLst>
      <p:ext uri="{BB962C8B-B14F-4D97-AF65-F5344CB8AC3E}">
        <p14:creationId xmlns:p14="http://schemas.microsoft.com/office/powerpoint/2010/main" val="412471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15"/>
          <p:cNvSpPr>
            <a:spLocks noGrp="1" noChangeArrowheads="1"/>
          </p:cNvSpPr>
          <p:nvPr>
            <p:ph type="sldNum" sz="quarter" idx="10"/>
          </p:nvPr>
        </p:nvSpPr>
        <p:spPr>
          <a:ln/>
        </p:spPr>
        <p:txBody>
          <a:bodyPr/>
          <a:lstStyle>
            <a:lvl1pPr>
              <a:defRPr/>
            </a:lvl1pPr>
          </a:lstStyle>
          <a:p>
            <a:pPr>
              <a:defRPr/>
            </a:pPr>
            <a:fld id="{BC6F8F9A-6114-4FDD-A502-6CAAA244EE4D}" type="slidenum">
              <a:rPr lang="en-US" altLang="en-US"/>
              <a:pPr>
                <a:defRPr/>
              </a:pPr>
              <a:t>‹#›</a:t>
            </a:fld>
            <a:endParaRPr lang="en-US" altLang="en-US"/>
          </a:p>
        </p:txBody>
      </p:sp>
    </p:spTree>
    <p:extLst>
      <p:ext uri="{BB962C8B-B14F-4D97-AF65-F5344CB8AC3E}">
        <p14:creationId xmlns:p14="http://schemas.microsoft.com/office/powerpoint/2010/main" val="1561953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14313"/>
            <a:ext cx="1943100" cy="5994400"/>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723900" y="214313"/>
            <a:ext cx="5676900" cy="599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15"/>
          <p:cNvSpPr>
            <a:spLocks noGrp="1" noChangeArrowheads="1"/>
          </p:cNvSpPr>
          <p:nvPr>
            <p:ph type="sldNum" sz="quarter" idx="10"/>
          </p:nvPr>
        </p:nvSpPr>
        <p:spPr>
          <a:ln/>
        </p:spPr>
        <p:txBody>
          <a:bodyPr/>
          <a:lstStyle>
            <a:lvl1pPr>
              <a:defRPr/>
            </a:lvl1pPr>
          </a:lstStyle>
          <a:p>
            <a:pPr>
              <a:defRPr/>
            </a:pPr>
            <a:fld id="{9983DC1B-ACEC-4EFA-B266-2F767D9910E2}" type="slidenum">
              <a:rPr lang="en-US" altLang="en-US"/>
              <a:pPr>
                <a:defRPr/>
              </a:pPr>
              <a:t>‹#›</a:t>
            </a:fld>
            <a:endParaRPr lang="en-US" altLang="en-US"/>
          </a:p>
        </p:txBody>
      </p:sp>
    </p:spTree>
    <p:extLst>
      <p:ext uri="{BB962C8B-B14F-4D97-AF65-F5344CB8AC3E}">
        <p14:creationId xmlns:p14="http://schemas.microsoft.com/office/powerpoint/2010/main" val="1910903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5"/>
          <p:cNvSpPr>
            <a:spLocks noGrp="1" noChangeArrowheads="1"/>
          </p:cNvSpPr>
          <p:nvPr>
            <p:ph type="sldNum" sz="quarter" idx="10"/>
          </p:nvPr>
        </p:nvSpPr>
        <p:spPr>
          <a:ln/>
        </p:spPr>
        <p:txBody>
          <a:bodyPr/>
          <a:lstStyle>
            <a:lvl1pPr>
              <a:defRPr/>
            </a:lvl1pPr>
          </a:lstStyle>
          <a:p>
            <a:pPr>
              <a:defRPr/>
            </a:pPr>
            <a:fld id="{B62680B4-3944-473A-9E8C-FF833E24DA9E}" type="slidenum">
              <a:rPr lang="en-US" altLang="en-US"/>
              <a:pPr>
                <a:defRPr/>
              </a:pPr>
              <a:t>‹#›</a:t>
            </a:fld>
            <a:endParaRPr lang="en-US" altLang="en-US"/>
          </a:p>
        </p:txBody>
      </p:sp>
    </p:spTree>
    <p:extLst>
      <p:ext uri="{BB962C8B-B14F-4D97-AF65-F5344CB8AC3E}">
        <p14:creationId xmlns:p14="http://schemas.microsoft.com/office/powerpoint/2010/main" val="422037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15"/>
          <p:cNvSpPr>
            <a:spLocks noGrp="1" noChangeArrowheads="1"/>
          </p:cNvSpPr>
          <p:nvPr>
            <p:ph type="sldNum" sz="quarter" idx="10"/>
          </p:nvPr>
        </p:nvSpPr>
        <p:spPr>
          <a:ln/>
        </p:spPr>
        <p:txBody>
          <a:bodyPr/>
          <a:lstStyle>
            <a:lvl1pPr>
              <a:defRPr/>
            </a:lvl1pPr>
          </a:lstStyle>
          <a:p>
            <a:pPr>
              <a:defRPr/>
            </a:pPr>
            <a:fld id="{C0C129EA-2822-4902-B97F-67B28F501226}" type="slidenum">
              <a:rPr lang="en-US" altLang="en-US"/>
              <a:pPr>
                <a:defRPr/>
              </a:pPr>
              <a:t>‹#›</a:t>
            </a:fld>
            <a:endParaRPr lang="en-US" altLang="en-US" dirty="0"/>
          </a:p>
        </p:txBody>
      </p:sp>
    </p:spTree>
    <p:extLst>
      <p:ext uri="{BB962C8B-B14F-4D97-AF65-F5344CB8AC3E}">
        <p14:creationId xmlns:p14="http://schemas.microsoft.com/office/powerpoint/2010/main" val="191369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it-I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p:cNvSpPr>
            <a:spLocks noGrp="1" noChangeArrowheads="1"/>
          </p:cNvSpPr>
          <p:nvPr>
            <p:ph type="sldNum" sz="quarter" idx="10"/>
          </p:nvPr>
        </p:nvSpPr>
        <p:spPr>
          <a:ln/>
        </p:spPr>
        <p:txBody>
          <a:bodyPr/>
          <a:lstStyle>
            <a:lvl1pPr>
              <a:defRPr/>
            </a:lvl1pPr>
          </a:lstStyle>
          <a:p>
            <a:pPr>
              <a:defRPr/>
            </a:pPr>
            <a:fld id="{693F1D7A-27A6-43B2-93D3-B9240AE01B65}" type="slidenum">
              <a:rPr lang="en-US" altLang="en-US"/>
              <a:pPr>
                <a:defRPr/>
              </a:pPr>
              <a:t>‹#›</a:t>
            </a:fld>
            <a:endParaRPr lang="en-US" altLang="en-US"/>
          </a:p>
        </p:txBody>
      </p:sp>
    </p:spTree>
    <p:extLst>
      <p:ext uri="{BB962C8B-B14F-4D97-AF65-F5344CB8AC3E}">
        <p14:creationId xmlns:p14="http://schemas.microsoft.com/office/powerpoint/2010/main" val="37616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723900" y="1371602"/>
            <a:ext cx="3810000" cy="4837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686300" y="1371602"/>
            <a:ext cx="3810000" cy="4837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15"/>
          <p:cNvSpPr>
            <a:spLocks noGrp="1" noChangeArrowheads="1"/>
          </p:cNvSpPr>
          <p:nvPr>
            <p:ph type="sldNum" sz="quarter" idx="10"/>
          </p:nvPr>
        </p:nvSpPr>
        <p:spPr>
          <a:ln/>
        </p:spPr>
        <p:txBody>
          <a:bodyPr/>
          <a:lstStyle>
            <a:lvl1pPr>
              <a:defRPr/>
            </a:lvl1pPr>
          </a:lstStyle>
          <a:p>
            <a:pPr>
              <a:defRPr/>
            </a:pPr>
            <a:fld id="{51922D6E-29D5-48D3-9365-404BC316B7C2}" type="slidenum">
              <a:rPr lang="en-US" altLang="en-US"/>
              <a:pPr>
                <a:defRPr/>
              </a:pPr>
              <a:t>‹#›</a:t>
            </a:fld>
            <a:endParaRPr lang="en-US" altLang="en-US"/>
          </a:p>
        </p:txBody>
      </p:sp>
    </p:spTree>
    <p:extLst>
      <p:ext uri="{BB962C8B-B14F-4D97-AF65-F5344CB8AC3E}">
        <p14:creationId xmlns:p14="http://schemas.microsoft.com/office/powerpoint/2010/main" val="34863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it-I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15"/>
          <p:cNvSpPr>
            <a:spLocks noGrp="1" noChangeArrowheads="1"/>
          </p:cNvSpPr>
          <p:nvPr>
            <p:ph type="sldNum" sz="quarter" idx="10"/>
          </p:nvPr>
        </p:nvSpPr>
        <p:spPr>
          <a:ln/>
        </p:spPr>
        <p:txBody>
          <a:bodyPr/>
          <a:lstStyle>
            <a:lvl1pPr>
              <a:defRPr/>
            </a:lvl1pPr>
          </a:lstStyle>
          <a:p>
            <a:pPr>
              <a:defRPr/>
            </a:pPr>
            <a:fld id="{20B2EC34-3E4E-42E1-880A-75DD0DE25D42}" type="slidenum">
              <a:rPr lang="en-US" altLang="en-US"/>
              <a:pPr>
                <a:defRPr/>
              </a:pPr>
              <a:t>‹#›</a:t>
            </a:fld>
            <a:endParaRPr lang="en-US" altLang="en-US"/>
          </a:p>
        </p:txBody>
      </p:sp>
    </p:spTree>
    <p:extLst>
      <p:ext uri="{BB962C8B-B14F-4D97-AF65-F5344CB8AC3E}">
        <p14:creationId xmlns:p14="http://schemas.microsoft.com/office/powerpoint/2010/main" val="3020572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Rectangle 15"/>
          <p:cNvSpPr>
            <a:spLocks noGrp="1" noChangeArrowheads="1"/>
          </p:cNvSpPr>
          <p:nvPr>
            <p:ph type="sldNum" sz="quarter" idx="10"/>
          </p:nvPr>
        </p:nvSpPr>
        <p:spPr>
          <a:ln/>
        </p:spPr>
        <p:txBody>
          <a:bodyPr/>
          <a:lstStyle>
            <a:lvl1pPr>
              <a:defRPr/>
            </a:lvl1pPr>
          </a:lstStyle>
          <a:p>
            <a:pPr>
              <a:defRPr/>
            </a:pPr>
            <a:fld id="{0435FF3B-798B-4DF6-BC75-21F0153FB767}" type="slidenum">
              <a:rPr lang="en-US" altLang="en-US"/>
              <a:pPr>
                <a:defRPr/>
              </a:pPr>
              <a:t>‹#›</a:t>
            </a:fld>
            <a:endParaRPr lang="en-US" altLang="en-US"/>
          </a:p>
        </p:txBody>
      </p:sp>
    </p:spTree>
    <p:extLst>
      <p:ext uri="{BB962C8B-B14F-4D97-AF65-F5344CB8AC3E}">
        <p14:creationId xmlns:p14="http://schemas.microsoft.com/office/powerpoint/2010/main" val="284914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sldNum" sz="quarter" idx="10"/>
          </p:nvPr>
        </p:nvSpPr>
        <p:spPr>
          <a:ln/>
        </p:spPr>
        <p:txBody>
          <a:bodyPr/>
          <a:lstStyle>
            <a:lvl1pPr>
              <a:defRPr/>
            </a:lvl1pPr>
          </a:lstStyle>
          <a:p>
            <a:pPr>
              <a:defRPr/>
            </a:pPr>
            <a:fld id="{D8B6FD0B-7171-4F87-8E29-3918DB79180B}" type="slidenum">
              <a:rPr lang="en-US" altLang="en-US"/>
              <a:pPr>
                <a:defRPr/>
              </a:pPr>
              <a:t>‹#›</a:t>
            </a:fld>
            <a:endParaRPr lang="en-US" altLang="en-US"/>
          </a:p>
        </p:txBody>
      </p:sp>
    </p:spTree>
    <p:extLst>
      <p:ext uri="{BB962C8B-B14F-4D97-AF65-F5344CB8AC3E}">
        <p14:creationId xmlns:p14="http://schemas.microsoft.com/office/powerpoint/2010/main" val="2207841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sz="quarter" idx="10"/>
          </p:nvPr>
        </p:nvSpPr>
        <p:spPr>
          <a:ln/>
        </p:spPr>
        <p:txBody>
          <a:bodyPr/>
          <a:lstStyle>
            <a:lvl1pPr>
              <a:defRPr/>
            </a:lvl1pPr>
          </a:lstStyle>
          <a:p>
            <a:pPr>
              <a:defRPr/>
            </a:pPr>
            <a:fld id="{9CAB6884-1D62-428B-B705-EAE64225F036}" type="slidenum">
              <a:rPr lang="en-US" altLang="en-US"/>
              <a:pPr>
                <a:defRPr/>
              </a:pPr>
              <a:t>‹#›</a:t>
            </a:fld>
            <a:endParaRPr lang="en-US" altLang="en-US"/>
          </a:p>
        </p:txBody>
      </p:sp>
    </p:spTree>
    <p:extLst>
      <p:ext uri="{BB962C8B-B14F-4D97-AF65-F5344CB8AC3E}">
        <p14:creationId xmlns:p14="http://schemas.microsoft.com/office/powerpoint/2010/main" val="333793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sz="quarter" idx="10"/>
          </p:nvPr>
        </p:nvSpPr>
        <p:spPr>
          <a:ln/>
        </p:spPr>
        <p:txBody>
          <a:bodyPr/>
          <a:lstStyle>
            <a:lvl1pPr>
              <a:defRPr/>
            </a:lvl1pPr>
          </a:lstStyle>
          <a:p>
            <a:pPr>
              <a:defRPr/>
            </a:pPr>
            <a:fld id="{65F0DF66-9471-4A1F-A015-9F0AD8F6854A}" type="slidenum">
              <a:rPr lang="en-US" altLang="en-US"/>
              <a:pPr>
                <a:defRPr/>
              </a:pPr>
              <a:t>‹#›</a:t>
            </a:fld>
            <a:endParaRPr lang="en-US" altLang="en-US"/>
          </a:p>
        </p:txBody>
      </p:sp>
    </p:spTree>
    <p:extLst>
      <p:ext uri="{BB962C8B-B14F-4D97-AF65-F5344CB8AC3E}">
        <p14:creationId xmlns:p14="http://schemas.microsoft.com/office/powerpoint/2010/main" val="140261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wm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spacedev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916739" y="476252"/>
            <a:ext cx="21844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Group 3"/>
          <p:cNvGrpSpPr>
            <a:grpSpLocks/>
          </p:cNvGrpSpPr>
          <p:nvPr userDrawn="1"/>
        </p:nvGrpSpPr>
        <p:grpSpPr bwMode="auto">
          <a:xfrm>
            <a:off x="309564" y="446088"/>
            <a:ext cx="720725" cy="284162"/>
            <a:chOff x="720" y="336"/>
            <a:chExt cx="624" cy="432"/>
          </a:xfrm>
        </p:grpSpPr>
        <p:sp>
          <p:nvSpPr>
            <p:cNvPr id="2068" name="Rectangle 4"/>
            <p:cNvSpPr>
              <a:spLocks noChangeArrowheads="1"/>
            </p:cNvSpPr>
            <p:nvPr userDrawn="1"/>
          </p:nvSpPr>
          <p:spPr bwMode="auto">
            <a:xfrm>
              <a:off x="720" y="336"/>
              <a:ext cx="383"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eaLnBrk="1" hangingPunct="1">
                <a:defRPr/>
              </a:pPr>
              <a:endParaRPr lang="en-US" altLang="en-US" sz="1400"/>
            </a:p>
          </p:txBody>
        </p:sp>
        <p:sp>
          <p:nvSpPr>
            <p:cNvPr id="2069" name="Rectangle 5"/>
            <p:cNvSpPr>
              <a:spLocks noChangeArrowheads="1"/>
            </p:cNvSpPr>
            <p:nvPr userDrawn="1"/>
          </p:nvSpPr>
          <p:spPr bwMode="auto">
            <a:xfrm>
              <a:off x="1055" y="336"/>
              <a:ext cx="289"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eaLnBrk="1" hangingPunct="1">
                <a:defRPr/>
              </a:pPr>
              <a:endParaRPr lang="en-US" altLang="en-US" sz="1400"/>
            </a:p>
          </p:txBody>
        </p:sp>
      </p:grpSp>
      <p:grpSp>
        <p:nvGrpSpPr>
          <p:cNvPr id="2052" name="Group 6"/>
          <p:cNvGrpSpPr>
            <a:grpSpLocks/>
          </p:cNvGrpSpPr>
          <p:nvPr userDrawn="1"/>
        </p:nvGrpSpPr>
        <p:grpSpPr bwMode="auto">
          <a:xfrm>
            <a:off x="434976" y="628652"/>
            <a:ext cx="749300" cy="284163"/>
            <a:chOff x="912" y="2640"/>
            <a:chExt cx="672" cy="432"/>
          </a:xfrm>
        </p:grpSpPr>
        <p:sp>
          <p:nvSpPr>
            <p:cNvPr id="2066" name="Rectangle 7"/>
            <p:cNvSpPr>
              <a:spLocks noChangeArrowheads="1"/>
            </p:cNvSpPr>
            <p:nvPr userDrawn="1"/>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eaLnBrk="1" hangingPunct="1">
                <a:defRPr/>
              </a:pPr>
              <a:endParaRPr lang="en-US" altLang="en-US" sz="1400"/>
            </a:p>
          </p:txBody>
        </p:sp>
        <p:sp>
          <p:nvSpPr>
            <p:cNvPr id="2067"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eaLnBrk="1" hangingPunct="1">
                <a:defRPr/>
              </a:pPr>
              <a:endParaRPr lang="en-US" altLang="en-US" sz="1400"/>
            </a:p>
          </p:txBody>
        </p:sp>
      </p:grpSp>
      <p:sp>
        <p:nvSpPr>
          <p:cNvPr id="2053" name="Rectangle 9"/>
          <p:cNvSpPr>
            <a:spLocks noChangeArrowheads="1"/>
          </p:cNvSpPr>
          <p:nvPr userDrawn="1"/>
        </p:nvSpPr>
        <p:spPr bwMode="auto">
          <a:xfrm>
            <a:off x="14289" y="584200"/>
            <a:ext cx="568325" cy="254000"/>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eaLnBrk="1" hangingPunct="1">
              <a:defRPr/>
            </a:pPr>
            <a:endParaRPr lang="en-US" altLang="en-US" sz="1400"/>
          </a:p>
        </p:txBody>
      </p:sp>
      <p:pic>
        <p:nvPicPr>
          <p:cNvPr id="2054" name="Picture 10" descr="rainbow"/>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44601" y="776290"/>
            <a:ext cx="678815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1" descr="3earth_s"/>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588250" y="617540"/>
            <a:ext cx="10747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2" descr="rainbow"/>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8139" y="6337302"/>
            <a:ext cx="8513762"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Rectangle 13"/>
          <p:cNvSpPr>
            <a:spLocks noGrp="1" noChangeArrowheads="1"/>
          </p:cNvSpPr>
          <p:nvPr>
            <p:ph type="body" idx="1"/>
          </p:nvPr>
        </p:nvSpPr>
        <p:spPr bwMode="auto">
          <a:xfrm>
            <a:off x="723900" y="1371602"/>
            <a:ext cx="7772400"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Fare </a:t>
            </a:r>
            <a:r>
              <a:rPr lang="en-US" altLang="en-US" dirty="0" err="1"/>
              <a:t>clic</a:t>
            </a:r>
            <a:r>
              <a:rPr lang="en-US" altLang="en-US" dirty="0"/>
              <a:t> per </a:t>
            </a:r>
            <a:r>
              <a:rPr lang="en-US" altLang="en-US" dirty="0" err="1"/>
              <a:t>modificare</a:t>
            </a:r>
            <a:r>
              <a:rPr lang="en-US" altLang="en-US" dirty="0"/>
              <a:t> </a:t>
            </a:r>
            <a:r>
              <a:rPr lang="en-US" altLang="en-US" dirty="0" err="1"/>
              <a:t>gli</a:t>
            </a:r>
            <a:r>
              <a:rPr lang="en-US" altLang="en-US" dirty="0"/>
              <a:t> </a:t>
            </a:r>
            <a:r>
              <a:rPr lang="en-US" altLang="en-US" dirty="0" err="1"/>
              <a:t>stili</a:t>
            </a:r>
            <a:r>
              <a:rPr lang="en-US" altLang="en-US" dirty="0"/>
              <a:t> del testo </a:t>
            </a:r>
            <a:r>
              <a:rPr lang="en-US" altLang="en-US" dirty="0" err="1"/>
              <a:t>dello</a:t>
            </a:r>
            <a:r>
              <a:rPr lang="en-US" altLang="en-US" dirty="0"/>
              <a:t> schema</a:t>
            </a:r>
          </a:p>
          <a:p>
            <a:pPr lvl="1"/>
            <a:r>
              <a:rPr lang="en-US" altLang="en-US" dirty="0"/>
              <a:t>Secondo </a:t>
            </a:r>
            <a:r>
              <a:rPr lang="en-US" altLang="en-US" dirty="0" err="1"/>
              <a:t>livello</a:t>
            </a:r>
            <a:endParaRPr lang="en-US" altLang="en-US" dirty="0"/>
          </a:p>
          <a:p>
            <a:pPr lvl="2"/>
            <a:r>
              <a:rPr lang="en-US" altLang="en-US" dirty="0" err="1"/>
              <a:t>Terzo</a:t>
            </a:r>
            <a:r>
              <a:rPr lang="en-US" altLang="en-US" dirty="0"/>
              <a:t> </a:t>
            </a:r>
            <a:r>
              <a:rPr lang="en-US" altLang="en-US" dirty="0" err="1"/>
              <a:t>livello</a:t>
            </a:r>
            <a:endParaRPr lang="en-US" altLang="en-US" dirty="0"/>
          </a:p>
          <a:p>
            <a:pPr lvl="3"/>
            <a:r>
              <a:rPr lang="en-US" altLang="en-US" dirty="0"/>
              <a:t>Quarto </a:t>
            </a:r>
            <a:r>
              <a:rPr lang="en-US" altLang="en-US" dirty="0" err="1"/>
              <a:t>livello</a:t>
            </a:r>
            <a:endParaRPr lang="en-US" altLang="en-US" dirty="0"/>
          </a:p>
          <a:p>
            <a:pPr lvl="4"/>
            <a:r>
              <a:rPr lang="en-US" altLang="en-US" dirty="0"/>
              <a:t>Quinto </a:t>
            </a:r>
            <a:r>
              <a:rPr lang="en-US" altLang="en-US" dirty="0" err="1"/>
              <a:t>livello</a:t>
            </a:r>
            <a:endParaRPr lang="en-US" altLang="en-US" dirty="0"/>
          </a:p>
        </p:txBody>
      </p:sp>
      <p:sp>
        <p:nvSpPr>
          <p:cNvPr id="2058" name="Rectangle 14"/>
          <p:cNvSpPr>
            <a:spLocks noGrp="1" noChangeArrowheads="1"/>
          </p:cNvSpPr>
          <p:nvPr>
            <p:ph type="title"/>
          </p:nvPr>
        </p:nvSpPr>
        <p:spPr bwMode="auto">
          <a:xfrm>
            <a:off x="1150938" y="214315"/>
            <a:ext cx="6469062"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Fare clic per modificare lo stile del titolo</a:t>
            </a:r>
          </a:p>
        </p:txBody>
      </p:sp>
      <p:sp>
        <p:nvSpPr>
          <p:cNvPr id="1039375" name="Rectangle 15"/>
          <p:cNvSpPr>
            <a:spLocks noGrp="1" noChangeArrowheads="1"/>
          </p:cNvSpPr>
          <p:nvPr>
            <p:ph type="sldNum" sz="quarter" idx="4"/>
          </p:nvPr>
        </p:nvSpPr>
        <p:spPr bwMode="auto">
          <a:xfrm>
            <a:off x="8193088" y="6248400"/>
            <a:ext cx="569912"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b="0">
                <a:solidFill>
                  <a:schemeClr val="bg2"/>
                </a:solidFill>
              </a:defRPr>
            </a:lvl1pPr>
          </a:lstStyle>
          <a:p>
            <a:pPr>
              <a:defRPr/>
            </a:pPr>
            <a:fld id="{400ADE85-599C-4A7E-A59C-10E97A736CCA}" type="slidenum">
              <a:rPr lang="en-US" altLang="en-US"/>
              <a:pPr>
                <a:defRPr/>
              </a:pPr>
              <a:t>‹#›</a:t>
            </a:fld>
            <a:endParaRPr lang="en-US" altLang="en-US"/>
          </a:p>
        </p:txBody>
      </p:sp>
      <p:pic>
        <p:nvPicPr>
          <p:cNvPr id="2060" name="Picture 16"/>
          <p:cNvPicPr>
            <a:picLocks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4925" y="6399215"/>
            <a:ext cx="436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1" name="Rectangle 17"/>
          <p:cNvSpPr>
            <a:spLocks noChangeArrowheads="1"/>
          </p:cNvSpPr>
          <p:nvPr userDrawn="1"/>
        </p:nvSpPr>
        <p:spPr bwMode="auto">
          <a:xfrm>
            <a:off x="466726" y="6400800"/>
            <a:ext cx="79930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algn="l" eaLnBrk="1" hangingPunct="1">
              <a:defRPr/>
            </a:pPr>
            <a:r>
              <a:rPr lang="en-US" altLang="en-US" sz="1200" b="0" i="1" dirty="0">
                <a:solidFill>
                  <a:schemeClr val="tx1"/>
                </a:solidFill>
                <a:latin typeface="Arial" panose="020B0604020202020204" pitchFamily="34" charset="0"/>
              </a:rPr>
              <a:t>Riccardo Ricci– University of Trento		 Recognition Systems – Lab session 1</a:t>
            </a:r>
          </a:p>
        </p:txBody>
      </p:sp>
      <p:grpSp>
        <p:nvGrpSpPr>
          <p:cNvPr id="2062" name="Group 18"/>
          <p:cNvGrpSpPr>
            <a:grpSpLocks/>
          </p:cNvGrpSpPr>
          <p:nvPr userDrawn="1"/>
        </p:nvGrpSpPr>
        <p:grpSpPr bwMode="auto">
          <a:xfrm>
            <a:off x="1" y="404815"/>
            <a:ext cx="1614488" cy="701675"/>
            <a:chOff x="4378" y="188"/>
            <a:chExt cx="1017" cy="442"/>
          </a:xfrm>
        </p:grpSpPr>
        <p:sp>
          <p:nvSpPr>
            <p:cNvPr id="2063" name="Text Box 19"/>
            <p:cNvSpPr txBox="1">
              <a:spLocks noChangeArrowheads="1"/>
            </p:cNvSpPr>
            <p:nvPr userDrawn="1"/>
          </p:nvSpPr>
          <p:spPr bwMode="auto">
            <a:xfrm>
              <a:off x="4378" y="188"/>
              <a:ext cx="38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algn="l" eaLnBrk="1" hangingPunct="1">
                <a:spcBef>
                  <a:spcPct val="50000"/>
                </a:spcBef>
                <a:defRPr/>
              </a:pPr>
              <a:r>
                <a:rPr lang="it-IT" altLang="en-US" sz="4000">
                  <a:solidFill>
                    <a:srgbClr val="FF0000"/>
                  </a:solidFill>
                  <a:latin typeface="Palatino Linotype" panose="02040502050505030304" pitchFamily="18" charset="0"/>
                </a:rPr>
                <a:t>I</a:t>
              </a:r>
              <a:r>
                <a:rPr lang="it-IT" altLang="en-US" sz="2800">
                  <a:solidFill>
                    <a:srgbClr val="6699FF"/>
                  </a:solidFill>
                  <a:latin typeface="SWISS" charset="0"/>
                </a:rPr>
                <a:t>2</a:t>
              </a:r>
            </a:p>
          </p:txBody>
        </p:sp>
        <p:sp>
          <p:nvSpPr>
            <p:cNvPr id="2064" name="Text Box 20"/>
            <p:cNvSpPr txBox="1">
              <a:spLocks noChangeArrowheads="1"/>
            </p:cNvSpPr>
            <p:nvPr userDrawn="1"/>
          </p:nvSpPr>
          <p:spPr bwMode="auto">
            <a:xfrm>
              <a:off x="4611" y="229"/>
              <a:ext cx="3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algn="l" eaLnBrk="1" hangingPunct="1">
                <a:spcBef>
                  <a:spcPct val="50000"/>
                </a:spcBef>
                <a:defRPr/>
              </a:pPr>
              <a:r>
                <a:rPr lang="it-IT" altLang="en-US" sz="3200" dirty="0">
                  <a:solidFill>
                    <a:srgbClr val="2EB65B"/>
                  </a:solidFill>
                  <a:latin typeface="SWISS" charset="0"/>
                </a:rPr>
                <a:t>P</a:t>
              </a:r>
            </a:p>
          </p:txBody>
        </p:sp>
        <p:sp>
          <p:nvSpPr>
            <p:cNvPr id="2065" name="Text Box 21"/>
            <p:cNvSpPr txBox="1">
              <a:spLocks noChangeArrowheads="1"/>
            </p:cNvSpPr>
            <p:nvPr userDrawn="1"/>
          </p:nvSpPr>
          <p:spPr bwMode="auto">
            <a:xfrm>
              <a:off x="4808" y="299"/>
              <a:ext cx="5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1400" b="1">
                  <a:solidFill>
                    <a:schemeClr val="folHlink"/>
                  </a:solidFill>
                  <a:latin typeface="Tahoma" panose="020B0604030504040204" pitchFamily="34" charset="0"/>
                  <a:sym typeface="Symbol" panose="05050102010706020507" pitchFamily="18" charset="2"/>
                </a:defRPr>
              </a:lvl1pPr>
              <a:lvl2pPr marL="742950" indent="-285750" algn="ctr">
                <a:defRPr sz="1400" b="1">
                  <a:solidFill>
                    <a:schemeClr val="folHlink"/>
                  </a:solidFill>
                  <a:latin typeface="Tahoma" panose="020B0604030504040204" pitchFamily="34" charset="0"/>
                  <a:sym typeface="Symbol" panose="05050102010706020507" pitchFamily="18" charset="2"/>
                </a:defRPr>
              </a:lvl2pPr>
              <a:lvl3pPr marL="1143000" indent="-228600" algn="ctr">
                <a:defRPr sz="1400" b="1">
                  <a:solidFill>
                    <a:schemeClr val="folHlink"/>
                  </a:solidFill>
                  <a:latin typeface="Tahoma" panose="020B0604030504040204" pitchFamily="34" charset="0"/>
                  <a:sym typeface="Symbol" panose="05050102010706020507" pitchFamily="18" charset="2"/>
                </a:defRPr>
              </a:lvl3pPr>
              <a:lvl4pPr marL="1600200" indent="-228600" algn="ctr">
                <a:defRPr sz="1400" b="1">
                  <a:solidFill>
                    <a:schemeClr val="folHlink"/>
                  </a:solidFill>
                  <a:latin typeface="Tahoma" panose="020B0604030504040204" pitchFamily="34" charset="0"/>
                  <a:sym typeface="Symbol" panose="05050102010706020507" pitchFamily="18" charset="2"/>
                </a:defRPr>
              </a:lvl4pPr>
              <a:lvl5pPr marL="2057400" indent="-228600" algn="ctr">
                <a:defRPr sz="1400" b="1">
                  <a:solidFill>
                    <a:schemeClr val="folHlink"/>
                  </a:solidFill>
                  <a:latin typeface="Tahoma" panose="020B0604030504040204" pitchFamily="34" charset="0"/>
                  <a:sym typeface="Symbol" panose="05050102010706020507" pitchFamily="18" charset="2"/>
                </a:defRPr>
              </a:lvl5pPr>
              <a:lvl6pPr marL="25146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6pPr>
              <a:lvl7pPr marL="29718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7pPr>
              <a:lvl8pPr marL="34290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8pPr>
              <a:lvl9pPr marL="3886200" indent="-228600" algn="ctr" eaLnBrk="0" fontAlgn="base" hangingPunct="0">
                <a:spcBef>
                  <a:spcPct val="0"/>
                </a:spcBef>
                <a:spcAft>
                  <a:spcPct val="0"/>
                </a:spcAft>
                <a:defRPr sz="1400" b="1">
                  <a:solidFill>
                    <a:schemeClr val="folHlink"/>
                  </a:solidFill>
                  <a:latin typeface="Tahoma" panose="020B0604030504040204" pitchFamily="34" charset="0"/>
                  <a:sym typeface="Symbol" panose="05050102010706020507" pitchFamily="18" charset="2"/>
                </a:defRPr>
              </a:lvl9pPr>
            </a:lstStyle>
            <a:p>
              <a:pPr algn="l" eaLnBrk="1" hangingPunct="1">
                <a:spcBef>
                  <a:spcPct val="50000"/>
                </a:spcBef>
                <a:defRPr/>
              </a:pPr>
              <a:r>
                <a:rPr lang="it-IT" altLang="en-US" sz="2000">
                  <a:solidFill>
                    <a:schemeClr val="tx2"/>
                  </a:solidFill>
                  <a:latin typeface="SWISS" charset="0"/>
                </a:rPr>
                <a:t>Lab</a:t>
              </a:r>
            </a:p>
          </p:txBody>
        </p:sp>
      </p:gr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77" r:id="rId12"/>
  </p:sldLayoutIdLst>
  <p:hf hd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itchFamily="34" charset="0"/>
        </a:defRPr>
      </a:lvl2pPr>
      <a:lvl3pPr algn="l" rtl="0" eaLnBrk="0" fontAlgn="base" hangingPunct="0">
        <a:spcBef>
          <a:spcPct val="0"/>
        </a:spcBef>
        <a:spcAft>
          <a:spcPct val="0"/>
        </a:spcAft>
        <a:defRPr sz="3200" b="1">
          <a:solidFill>
            <a:schemeClr val="tx2"/>
          </a:solidFill>
          <a:latin typeface="Arial" pitchFamily="34" charset="0"/>
        </a:defRPr>
      </a:lvl3pPr>
      <a:lvl4pPr algn="l" rtl="0" eaLnBrk="0" fontAlgn="base" hangingPunct="0">
        <a:spcBef>
          <a:spcPct val="0"/>
        </a:spcBef>
        <a:spcAft>
          <a:spcPct val="0"/>
        </a:spcAft>
        <a:defRPr sz="3200" b="1">
          <a:solidFill>
            <a:schemeClr val="tx2"/>
          </a:solidFill>
          <a:latin typeface="Arial" pitchFamily="34" charset="0"/>
        </a:defRPr>
      </a:lvl4pPr>
      <a:lvl5pPr algn="l" rtl="0" eaLnBrk="0" fontAlgn="base" hangingPunct="0">
        <a:spcBef>
          <a:spcPct val="0"/>
        </a:spcBef>
        <a:spcAft>
          <a:spcPct val="0"/>
        </a:spcAft>
        <a:defRPr sz="3200" b="1">
          <a:solidFill>
            <a:schemeClr val="tx2"/>
          </a:solidFill>
          <a:latin typeface="Arial" pitchFamily="34" charset="0"/>
        </a:defRPr>
      </a:lvl5pPr>
      <a:lvl6pPr marL="457200" algn="l" rtl="0" fontAlgn="base">
        <a:spcBef>
          <a:spcPct val="0"/>
        </a:spcBef>
        <a:spcAft>
          <a:spcPct val="0"/>
        </a:spcAft>
        <a:defRPr sz="3200" b="1">
          <a:solidFill>
            <a:schemeClr val="tx2"/>
          </a:solidFill>
          <a:latin typeface="Arial" pitchFamily="34" charset="0"/>
        </a:defRPr>
      </a:lvl6pPr>
      <a:lvl7pPr marL="914400" algn="l" rtl="0" fontAlgn="base">
        <a:spcBef>
          <a:spcPct val="0"/>
        </a:spcBef>
        <a:spcAft>
          <a:spcPct val="0"/>
        </a:spcAft>
        <a:defRPr sz="3200" b="1">
          <a:solidFill>
            <a:schemeClr val="tx2"/>
          </a:solidFill>
          <a:latin typeface="Arial" pitchFamily="34" charset="0"/>
        </a:defRPr>
      </a:lvl7pPr>
      <a:lvl8pPr marL="1371600" algn="l" rtl="0" fontAlgn="base">
        <a:spcBef>
          <a:spcPct val="0"/>
        </a:spcBef>
        <a:spcAft>
          <a:spcPct val="0"/>
        </a:spcAft>
        <a:defRPr sz="3200" b="1">
          <a:solidFill>
            <a:schemeClr val="tx2"/>
          </a:solidFill>
          <a:latin typeface="Arial" pitchFamily="34" charset="0"/>
        </a:defRPr>
      </a:lvl8pPr>
      <a:lvl9pPr marL="1828800" algn="l" rtl="0" fontAlgn="base">
        <a:spcBef>
          <a:spcPct val="0"/>
        </a:spcBef>
        <a:spcAft>
          <a:spcPct val="0"/>
        </a:spcAft>
        <a:defRPr sz="3200" b="1">
          <a:solidFill>
            <a:schemeClr val="tx2"/>
          </a:solidFill>
          <a:latin typeface="Arial" pitchFamily="34" charset="0"/>
        </a:defRPr>
      </a:lvl9pPr>
    </p:titleStyle>
    <p:bodyStyle>
      <a:lvl1pPr marL="342900" indent="-342900" algn="l" rtl="0" eaLnBrk="0" fontAlgn="base" hangingPunct="0">
        <a:spcBef>
          <a:spcPct val="50000"/>
        </a:spcBef>
        <a:spcAft>
          <a:spcPct val="0"/>
        </a:spcAft>
        <a:buClr>
          <a:schemeClr val="tx1"/>
        </a:buClr>
        <a:buFont typeface="Wingdings" panose="05000000000000000000" pitchFamily="2" charset="2"/>
        <a:buBlip>
          <a:blip r:embed="rId18"/>
        </a:buBlip>
        <a:defRPr sz="2000">
          <a:solidFill>
            <a:schemeClr val="tx1"/>
          </a:solidFill>
          <a:latin typeface="+mn-lt"/>
          <a:ea typeface="+mn-ea"/>
          <a:cs typeface="+mn-cs"/>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19"/>
        </a:buBlip>
        <a:defRPr sz="2000">
          <a:solidFill>
            <a:schemeClr val="tx1"/>
          </a:solidFill>
          <a:latin typeface="+mn-lt"/>
        </a:defRPr>
      </a:lvl2pPr>
      <a:lvl3pPr marL="1143000" indent="-228600" algn="l" rtl="0" eaLnBrk="0" fontAlgn="base" hangingPunct="0">
        <a:spcBef>
          <a:spcPct val="50000"/>
        </a:spcBef>
        <a:spcAft>
          <a:spcPct val="0"/>
        </a:spcAft>
        <a:buClr>
          <a:schemeClr val="folHlink"/>
        </a:buClr>
        <a:buChar char="•"/>
        <a:defRPr sz="2000">
          <a:solidFill>
            <a:schemeClr val="tx1"/>
          </a:solidFill>
          <a:latin typeface="+mn-lt"/>
        </a:defRPr>
      </a:lvl3pPr>
      <a:lvl4pPr marL="1600200" indent="-228600" algn="l" rtl="0" eaLnBrk="0" fontAlgn="base" hangingPunct="0">
        <a:spcBef>
          <a:spcPct val="50000"/>
        </a:spcBef>
        <a:spcAft>
          <a:spcPct val="0"/>
        </a:spcAft>
        <a:buClr>
          <a:schemeClr val="accent2"/>
        </a:buClr>
        <a:buChar char="•"/>
        <a:defRPr sz="2000">
          <a:solidFill>
            <a:schemeClr val="tx1"/>
          </a:solidFill>
          <a:latin typeface="+mn-lt"/>
        </a:defRPr>
      </a:lvl4pPr>
      <a:lvl5pPr marL="2057400" indent="-228600" algn="l" rtl="0" eaLnBrk="0" fontAlgn="base" hangingPunct="0">
        <a:spcBef>
          <a:spcPct val="50000"/>
        </a:spcBef>
        <a:spcAft>
          <a:spcPct val="0"/>
        </a:spcAft>
        <a:buClr>
          <a:schemeClr val="accent1"/>
        </a:buClr>
        <a:buChar char="•"/>
        <a:defRPr sz="2000">
          <a:solidFill>
            <a:schemeClr val="tx1"/>
          </a:solidFill>
          <a:latin typeface="+mn-lt"/>
        </a:defRPr>
      </a:lvl5pPr>
      <a:lvl6pPr marL="2514600" indent="-228600" algn="l" rtl="0" fontAlgn="base">
        <a:spcBef>
          <a:spcPct val="50000"/>
        </a:spcBef>
        <a:spcAft>
          <a:spcPct val="0"/>
        </a:spcAft>
        <a:buClr>
          <a:schemeClr val="accent1"/>
        </a:buClr>
        <a:buChar char="•"/>
        <a:defRPr sz="2000">
          <a:solidFill>
            <a:schemeClr val="tx1"/>
          </a:solidFill>
          <a:latin typeface="+mn-lt"/>
        </a:defRPr>
      </a:lvl6pPr>
      <a:lvl7pPr marL="2971800" indent="-228600" algn="l" rtl="0" fontAlgn="base">
        <a:spcBef>
          <a:spcPct val="50000"/>
        </a:spcBef>
        <a:spcAft>
          <a:spcPct val="0"/>
        </a:spcAft>
        <a:buClr>
          <a:schemeClr val="accent1"/>
        </a:buClr>
        <a:buChar char="•"/>
        <a:defRPr sz="2000">
          <a:solidFill>
            <a:schemeClr val="tx1"/>
          </a:solidFill>
          <a:latin typeface="+mn-lt"/>
        </a:defRPr>
      </a:lvl7pPr>
      <a:lvl8pPr marL="3429000" indent="-228600" algn="l" rtl="0" fontAlgn="base">
        <a:spcBef>
          <a:spcPct val="50000"/>
        </a:spcBef>
        <a:spcAft>
          <a:spcPct val="0"/>
        </a:spcAft>
        <a:buClr>
          <a:schemeClr val="accent1"/>
        </a:buClr>
        <a:buChar char="•"/>
        <a:defRPr sz="2000">
          <a:solidFill>
            <a:schemeClr val="tx1"/>
          </a:solidFill>
          <a:latin typeface="+mn-lt"/>
        </a:defRPr>
      </a:lvl8pPr>
      <a:lvl9pPr marL="3886200" indent="-228600" algn="l" rtl="0" fontAlgn="base">
        <a:spcBef>
          <a:spcPct val="50000"/>
        </a:spcBef>
        <a:spcAft>
          <a:spcPct val="0"/>
        </a:spcAft>
        <a:buClr>
          <a:schemeClr val="accent1"/>
        </a:buClr>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alexlenail.me/NN-SVG/AlexNet.html"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00.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5.pn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eg"/><Relationship Id="rId4" Type="http://schemas.openxmlformats.org/officeDocument/2006/relationships/image" Target="../media/image6.png"/><Relationship Id="rId9"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mailto:guest_user@10.196.36.127"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253096" y="2544089"/>
            <a:ext cx="4637808" cy="892552"/>
          </a:xfrm>
          <a:prstGeom prst="rect">
            <a:avLst/>
          </a:prstGeom>
          <a:noFill/>
        </p:spPr>
        <p:txBody>
          <a:bodyPr wrap="none" rtlCol="0">
            <a:spAutoFit/>
          </a:bodyPr>
          <a:lstStyle/>
          <a:p>
            <a:pPr algn="ctr"/>
            <a:r>
              <a:rPr lang="en-US" sz="2800" dirty="0">
                <a:solidFill>
                  <a:srgbClr val="FF0000"/>
                </a:solidFill>
              </a:rPr>
              <a:t>RECOGNITION SYSTEMS</a:t>
            </a:r>
            <a:endParaRPr lang="en-US" sz="2400" dirty="0">
              <a:solidFill>
                <a:srgbClr val="FF0000"/>
              </a:solidFill>
            </a:endParaRPr>
          </a:p>
          <a:p>
            <a:pPr algn="ctr"/>
            <a:r>
              <a:rPr lang="en-US" sz="2400" dirty="0">
                <a:solidFill>
                  <a:srgbClr val="FF0000"/>
                </a:solidFill>
              </a:rPr>
              <a:t>Practice Labs</a:t>
            </a:r>
          </a:p>
        </p:txBody>
      </p:sp>
      <p:sp>
        <p:nvSpPr>
          <p:cNvPr id="7" name="TextBox 6"/>
          <p:cNvSpPr txBox="1"/>
          <p:nvPr/>
        </p:nvSpPr>
        <p:spPr>
          <a:xfrm>
            <a:off x="3493595" y="3984102"/>
            <a:ext cx="2156809" cy="646331"/>
          </a:xfrm>
          <a:prstGeom prst="rect">
            <a:avLst/>
          </a:prstGeom>
          <a:noFill/>
        </p:spPr>
        <p:txBody>
          <a:bodyPr wrap="none" rtlCol="0">
            <a:spAutoFit/>
          </a:bodyPr>
          <a:lstStyle/>
          <a:p>
            <a:r>
              <a:rPr lang="en-US" sz="1800" b="0" dirty="0">
                <a:solidFill>
                  <a:srgbClr val="3333CC"/>
                </a:solidFill>
              </a:rPr>
              <a:t>Prof. </a:t>
            </a:r>
            <a:r>
              <a:rPr lang="en-US" sz="1800" b="0" dirty="0" err="1">
                <a:solidFill>
                  <a:srgbClr val="3333CC"/>
                </a:solidFill>
              </a:rPr>
              <a:t>Farid</a:t>
            </a:r>
            <a:r>
              <a:rPr lang="en-US" sz="1800" b="0" dirty="0">
                <a:solidFill>
                  <a:srgbClr val="3333CC"/>
                </a:solidFill>
              </a:rPr>
              <a:t> </a:t>
            </a:r>
            <a:r>
              <a:rPr lang="en-US" sz="1800" b="0" dirty="0" err="1">
                <a:solidFill>
                  <a:srgbClr val="3333CC"/>
                </a:solidFill>
              </a:rPr>
              <a:t>Melgani</a:t>
            </a:r>
            <a:endParaRPr lang="en-US" sz="1800" b="0" dirty="0">
              <a:solidFill>
                <a:srgbClr val="3333CC"/>
              </a:solidFill>
            </a:endParaRPr>
          </a:p>
          <a:p>
            <a:r>
              <a:rPr lang="en-US" sz="1800" b="0" dirty="0" err="1">
                <a:solidFill>
                  <a:srgbClr val="3333CC"/>
                </a:solidFill>
              </a:rPr>
              <a:t>Dott</a:t>
            </a:r>
            <a:r>
              <a:rPr lang="en-US" sz="1800" b="0" dirty="0">
                <a:solidFill>
                  <a:srgbClr val="3333CC"/>
                </a:solidFill>
              </a:rPr>
              <a:t>. Riccardo Ricci</a:t>
            </a:r>
          </a:p>
        </p:txBody>
      </p:sp>
      <p:sp>
        <p:nvSpPr>
          <p:cNvPr id="10" name="Slide Number Placeholder 3">
            <a:extLst>
              <a:ext uri="{FF2B5EF4-FFF2-40B4-BE49-F238E27FC236}">
                <a16:creationId xmlns:a16="http://schemas.microsoft.com/office/drawing/2014/main" id="{4D77D03E-AD4B-9BCD-CB6D-B6D25670F187}"/>
              </a:ext>
            </a:extLst>
          </p:cNvPr>
          <p:cNvSpPr>
            <a:spLocks noGrp="1"/>
          </p:cNvSpPr>
          <p:nvPr>
            <p:ph type="sldNum" sz="quarter" idx="10"/>
          </p:nvPr>
        </p:nvSpPr>
        <p:spPr>
          <a:xfrm>
            <a:off x="8193088" y="6248400"/>
            <a:ext cx="56991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1</a:t>
            </a:fld>
            <a:endParaRPr lang="en-US" altLang="en-US" sz="1400" dirty="0">
              <a:solidFill>
                <a:schemeClr val="bg2"/>
              </a:solidFill>
              <a:latin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9226-0F3A-D918-585B-36B137DD13CB}"/>
              </a:ext>
            </a:extLst>
          </p:cNvPr>
          <p:cNvSpPr>
            <a:spLocks noGrp="1"/>
          </p:cNvSpPr>
          <p:nvPr>
            <p:ph type="title"/>
          </p:nvPr>
        </p:nvSpPr>
        <p:spPr/>
        <p:txBody>
          <a:bodyPr/>
          <a:lstStyle/>
          <a:p>
            <a:r>
              <a:rPr lang="en-GB" dirty="0"/>
              <a:t>Lab topics</a:t>
            </a:r>
          </a:p>
        </p:txBody>
      </p:sp>
      <p:sp>
        <p:nvSpPr>
          <p:cNvPr id="3" name="Content Placeholder 2">
            <a:extLst>
              <a:ext uri="{FF2B5EF4-FFF2-40B4-BE49-F238E27FC236}">
                <a16:creationId xmlns:a16="http://schemas.microsoft.com/office/drawing/2014/main" id="{4FF26ACE-C7A7-3A56-BE1A-030C4269AAD7}"/>
              </a:ext>
            </a:extLst>
          </p:cNvPr>
          <p:cNvSpPr>
            <a:spLocks noGrp="1"/>
          </p:cNvSpPr>
          <p:nvPr>
            <p:ph idx="1"/>
          </p:nvPr>
        </p:nvSpPr>
        <p:spPr/>
        <p:txBody>
          <a:bodyPr/>
          <a:lstStyle/>
          <a:p>
            <a:r>
              <a:rPr lang="en-GB" dirty="0"/>
              <a:t>Binary classification</a:t>
            </a:r>
          </a:p>
        </p:txBody>
      </p:sp>
      <p:sp>
        <p:nvSpPr>
          <p:cNvPr id="4" name="Slide Number Placeholder 3">
            <a:extLst>
              <a:ext uri="{FF2B5EF4-FFF2-40B4-BE49-F238E27FC236}">
                <a16:creationId xmlns:a16="http://schemas.microsoft.com/office/drawing/2014/main" id="{9CC8CDAE-906A-1F3D-34D9-838BEC5E54A3}"/>
              </a:ext>
            </a:extLst>
          </p:cNvPr>
          <p:cNvSpPr>
            <a:spLocks noGrp="1"/>
          </p:cNvSpPr>
          <p:nvPr>
            <p:ph type="sldNum" sz="quarter" idx="10"/>
          </p:nvPr>
        </p:nvSpPr>
        <p:spPr/>
        <p:txBody>
          <a:bodyPr/>
          <a:lstStyle/>
          <a:p>
            <a:pPr>
              <a:defRPr/>
            </a:pPr>
            <a:fld id="{C0C129EA-2822-4902-B97F-67B28F501226}" type="slidenum">
              <a:rPr lang="en-US" altLang="en-US" smtClean="0"/>
              <a:pPr>
                <a:defRPr/>
              </a:pPr>
              <a:t>10</a:t>
            </a:fld>
            <a:endParaRPr lang="en-US" altLang="en-US" dirty="0"/>
          </a:p>
        </p:txBody>
      </p:sp>
      <p:pic>
        <p:nvPicPr>
          <p:cNvPr id="6" name="Picture 5">
            <a:extLst>
              <a:ext uri="{FF2B5EF4-FFF2-40B4-BE49-F238E27FC236}">
                <a16:creationId xmlns:a16="http://schemas.microsoft.com/office/drawing/2014/main" id="{2C044B0B-3AB1-97F0-C4E1-6B6C455BE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3237" y="2690605"/>
            <a:ext cx="1379126" cy="1476790"/>
          </a:xfrm>
          <a:prstGeom prst="rect">
            <a:avLst/>
          </a:prstGeom>
        </p:spPr>
      </p:pic>
      <p:sp>
        <p:nvSpPr>
          <p:cNvPr id="10" name="TextBox 9">
            <a:extLst>
              <a:ext uri="{FF2B5EF4-FFF2-40B4-BE49-F238E27FC236}">
                <a16:creationId xmlns:a16="http://schemas.microsoft.com/office/drawing/2014/main" id="{56601A2A-07C9-2530-A9C9-B797EDEBCD02}"/>
              </a:ext>
            </a:extLst>
          </p:cNvPr>
          <p:cNvSpPr txBox="1"/>
          <p:nvPr/>
        </p:nvSpPr>
        <p:spPr>
          <a:xfrm>
            <a:off x="6135911" y="3275111"/>
            <a:ext cx="1098378" cy="307777"/>
          </a:xfrm>
          <a:prstGeom prst="rect">
            <a:avLst/>
          </a:prstGeom>
          <a:noFill/>
        </p:spPr>
        <p:txBody>
          <a:bodyPr wrap="none" rtlCol="0">
            <a:spAutoFit/>
          </a:bodyPr>
          <a:lstStyle/>
          <a:p>
            <a:pPr algn="ctr"/>
            <a:r>
              <a:rPr lang="en-US" dirty="0">
                <a:solidFill>
                  <a:srgbClr val="FF0000"/>
                </a:solidFill>
              </a:rPr>
              <a:t>It is a cat!</a:t>
            </a:r>
          </a:p>
        </p:txBody>
      </p:sp>
      <p:sp>
        <p:nvSpPr>
          <p:cNvPr id="11" name="TextBox 10">
            <a:extLst>
              <a:ext uri="{FF2B5EF4-FFF2-40B4-BE49-F238E27FC236}">
                <a16:creationId xmlns:a16="http://schemas.microsoft.com/office/drawing/2014/main" id="{1F22D469-A646-02C1-7F60-E287173B7271}"/>
              </a:ext>
            </a:extLst>
          </p:cNvPr>
          <p:cNvSpPr txBox="1"/>
          <p:nvPr/>
        </p:nvSpPr>
        <p:spPr>
          <a:xfrm>
            <a:off x="2007994" y="4173353"/>
            <a:ext cx="689612" cy="307777"/>
          </a:xfrm>
          <a:prstGeom prst="rect">
            <a:avLst/>
          </a:prstGeom>
          <a:noFill/>
        </p:spPr>
        <p:txBody>
          <a:bodyPr wrap="none" rtlCol="0">
            <a:spAutoFit/>
          </a:bodyPr>
          <a:lstStyle/>
          <a:p>
            <a:r>
              <a:rPr lang="en-US" dirty="0"/>
              <a:t>Input</a:t>
            </a:r>
          </a:p>
        </p:txBody>
      </p:sp>
      <p:sp>
        <p:nvSpPr>
          <p:cNvPr id="12" name="TextBox 11">
            <a:extLst>
              <a:ext uri="{FF2B5EF4-FFF2-40B4-BE49-F238E27FC236}">
                <a16:creationId xmlns:a16="http://schemas.microsoft.com/office/drawing/2014/main" id="{398A2EA4-5EAD-501E-C548-44EC70446E3F}"/>
              </a:ext>
            </a:extLst>
          </p:cNvPr>
          <p:cNvSpPr txBox="1"/>
          <p:nvPr/>
        </p:nvSpPr>
        <p:spPr>
          <a:xfrm>
            <a:off x="6276975" y="4167395"/>
            <a:ext cx="816249" cy="307777"/>
          </a:xfrm>
          <a:prstGeom prst="rect">
            <a:avLst/>
          </a:prstGeom>
          <a:noFill/>
        </p:spPr>
        <p:txBody>
          <a:bodyPr wrap="none" rtlCol="0">
            <a:spAutoFit/>
          </a:bodyPr>
          <a:lstStyle/>
          <a:p>
            <a:r>
              <a:rPr lang="en-US" dirty="0"/>
              <a:t>Output</a:t>
            </a:r>
          </a:p>
        </p:txBody>
      </p:sp>
      <p:sp>
        <p:nvSpPr>
          <p:cNvPr id="13" name="Rectangle 12">
            <a:extLst>
              <a:ext uri="{FF2B5EF4-FFF2-40B4-BE49-F238E27FC236}">
                <a16:creationId xmlns:a16="http://schemas.microsoft.com/office/drawing/2014/main" id="{DDA56985-5EC1-85A6-7D87-523E563724E4}"/>
              </a:ext>
            </a:extLst>
          </p:cNvPr>
          <p:cNvSpPr/>
          <p:nvPr/>
        </p:nvSpPr>
        <p:spPr bwMode="auto">
          <a:xfrm>
            <a:off x="3989614" y="3167390"/>
            <a:ext cx="1240971" cy="52322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NEURAL NETWORK</a:t>
            </a:r>
          </a:p>
        </p:txBody>
      </p:sp>
      <p:cxnSp>
        <p:nvCxnSpPr>
          <p:cNvPr id="15" name="Straight Arrow Connector 14">
            <a:extLst>
              <a:ext uri="{FF2B5EF4-FFF2-40B4-BE49-F238E27FC236}">
                <a16:creationId xmlns:a16="http://schemas.microsoft.com/office/drawing/2014/main" id="{ECCD1192-84BA-2F75-6EE5-A0FC1C2FB584}"/>
              </a:ext>
            </a:extLst>
          </p:cNvPr>
          <p:cNvCxnSpPr>
            <a:cxnSpLocks/>
            <a:stCxn id="6" idx="3"/>
            <a:endCxn id="13" idx="1"/>
          </p:cNvCxnSpPr>
          <p:nvPr/>
        </p:nvCxnSpPr>
        <p:spPr bwMode="auto">
          <a:xfrm>
            <a:off x="3042363" y="3429000"/>
            <a:ext cx="947251" cy="0"/>
          </a:xfrm>
          <a:prstGeom prst="straightConnector1">
            <a:avLst/>
          </a:prstGeom>
          <a:no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39663E5-34BE-719D-BB16-DA68BB6A95A6}"/>
              </a:ext>
            </a:extLst>
          </p:cNvPr>
          <p:cNvCxnSpPr>
            <a:stCxn id="13" idx="3"/>
            <a:endCxn id="10" idx="1"/>
          </p:cNvCxnSpPr>
          <p:nvPr/>
        </p:nvCxnSpPr>
        <p:spPr bwMode="auto">
          <a:xfrm>
            <a:off x="5230585" y="3429000"/>
            <a:ext cx="905326"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9566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EE50-773E-80B5-C86B-7CC2D4CE6D33}"/>
              </a:ext>
            </a:extLst>
          </p:cNvPr>
          <p:cNvSpPr>
            <a:spLocks noGrp="1"/>
          </p:cNvSpPr>
          <p:nvPr>
            <p:ph type="title"/>
          </p:nvPr>
        </p:nvSpPr>
        <p:spPr/>
        <p:txBody>
          <a:bodyPr/>
          <a:lstStyle/>
          <a:p>
            <a:r>
              <a:rPr lang="en-GB" dirty="0"/>
              <a:t>Lab topics</a:t>
            </a:r>
          </a:p>
        </p:txBody>
      </p:sp>
      <p:sp>
        <p:nvSpPr>
          <p:cNvPr id="3" name="Content Placeholder 2">
            <a:extLst>
              <a:ext uri="{FF2B5EF4-FFF2-40B4-BE49-F238E27FC236}">
                <a16:creationId xmlns:a16="http://schemas.microsoft.com/office/drawing/2014/main" id="{8F79AA9A-6068-8EB7-A810-D6A91147EE5B}"/>
              </a:ext>
            </a:extLst>
          </p:cNvPr>
          <p:cNvSpPr>
            <a:spLocks noGrp="1"/>
          </p:cNvSpPr>
          <p:nvPr>
            <p:ph idx="1"/>
          </p:nvPr>
        </p:nvSpPr>
        <p:spPr/>
        <p:txBody>
          <a:bodyPr/>
          <a:lstStyle/>
          <a:p>
            <a:r>
              <a:rPr lang="en-GB" dirty="0"/>
              <a:t>Multiclass classification</a:t>
            </a:r>
          </a:p>
        </p:txBody>
      </p:sp>
      <p:sp>
        <p:nvSpPr>
          <p:cNvPr id="4" name="Slide Number Placeholder 3">
            <a:extLst>
              <a:ext uri="{FF2B5EF4-FFF2-40B4-BE49-F238E27FC236}">
                <a16:creationId xmlns:a16="http://schemas.microsoft.com/office/drawing/2014/main" id="{2BE81D79-CA71-C2D1-9B9B-61945FB351F7}"/>
              </a:ext>
            </a:extLst>
          </p:cNvPr>
          <p:cNvSpPr>
            <a:spLocks noGrp="1"/>
          </p:cNvSpPr>
          <p:nvPr>
            <p:ph type="sldNum" sz="quarter" idx="10"/>
          </p:nvPr>
        </p:nvSpPr>
        <p:spPr/>
        <p:txBody>
          <a:bodyPr/>
          <a:lstStyle/>
          <a:p>
            <a:pPr>
              <a:defRPr/>
            </a:pPr>
            <a:fld id="{C0C129EA-2822-4902-B97F-67B28F501226}" type="slidenum">
              <a:rPr lang="en-US" altLang="en-US" smtClean="0"/>
              <a:pPr>
                <a:defRPr/>
              </a:pPr>
              <a:t>11</a:t>
            </a:fld>
            <a:endParaRPr lang="en-US" altLang="en-US" dirty="0"/>
          </a:p>
        </p:txBody>
      </p:sp>
      <p:sp>
        <p:nvSpPr>
          <p:cNvPr id="8" name="TextBox 7">
            <a:extLst>
              <a:ext uri="{FF2B5EF4-FFF2-40B4-BE49-F238E27FC236}">
                <a16:creationId xmlns:a16="http://schemas.microsoft.com/office/drawing/2014/main" id="{0A9F6726-EAA1-A2A5-E823-C0BF0C4764E9}"/>
              </a:ext>
            </a:extLst>
          </p:cNvPr>
          <p:cNvSpPr txBox="1"/>
          <p:nvPr/>
        </p:nvSpPr>
        <p:spPr>
          <a:xfrm>
            <a:off x="2007994" y="4173353"/>
            <a:ext cx="689612" cy="307777"/>
          </a:xfrm>
          <a:prstGeom prst="rect">
            <a:avLst/>
          </a:prstGeom>
          <a:noFill/>
        </p:spPr>
        <p:txBody>
          <a:bodyPr wrap="none" rtlCol="0">
            <a:spAutoFit/>
          </a:bodyPr>
          <a:lstStyle/>
          <a:p>
            <a:r>
              <a:rPr lang="en-US" dirty="0"/>
              <a:t>Input</a:t>
            </a:r>
          </a:p>
        </p:txBody>
      </p:sp>
      <p:sp>
        <p:nvSpPr>
          <p:cNvPr id="9" name="TextBox 8">
            <a:extLst>
              <a:ext uri="{FF2B5EF4-FFF2-40B4-BE49-F238E27FC236}">
                <a16:creationId xmlns:a16="http://schemas.microsoft.com/office/drawing/2014/main" id="{91B7ADD1-64B1-A3C6-7F98-7F3C44DE5857}"/>
              </a:ext>
            </a:extLst>
          </p:cNvPr>
          <p:cNvSpPr txBox="1"/>
          <p:nvPr/>
        </p:nvSpPr>
        <p:spPr>
          <a:xfrm>
            <a:off x="5974167" y="4666702"/>
            <a:ext cx="816249" cy="307777"/>
          </a:xfrm>
          <a:prstGeom prst="rect">
            <a:avLst/>
          </a:prstGeom>
          <a:noFill/>
        </p:spPr>
        <p:txBody>
          <a:bodyPr wrap="none" rtlCol="0">
            <a:spAutoFit/>
          </a:bodyPr>
          <a:lstStyle/>
          <a:p>
            <a:r>
              <a:rPr lang="en-US" dirty="0"/>
              <a:t>Output</a:t>
            </a:r>
          </a:p>
        </p:txBody>
      </p:sp>
      <p:sp>
        <p:nvSpPr>
          <p:cNvPr id="10" name="Rectangle 9">
            <a:extLst>
              <a:ext uri="{FF2B5EF4-FFF2-40B4-BE49-F238E27FC236}">
                <a16:creationId xmlns:a16="http://schemas.microsoft.com/office/drawing/2014/main" id="{98D4BC5D-EABB-2366-06BB-069A24C0AB1A}"/>
              </a:ext>
            </a:extLst>
          </p:cNvPr>
          <p:cNvSpPr/>
          <p:nvPr/>
        </p:nvSpPr>
        <p:spPr bwMode="auto">
          <a:xfrm>
            <a:off x="3989614" y="3167390"/>
            <a:ext cx="1240971" cy="52322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NEURAL NETWORK</a:t>
            </a:r>
          </a:p>
        </p:txBody>
      </p:sp>
      <p:cxnSp>
        <p:nvCxnSpPr>
          <p:cNvPr id="11" name="Straight Arrow Connector 10">
            <a:extLst>
              <a:ext uri="{FF2B5EF4-FFF2-40B4-BE49-F238E27FC236}">
                <a16:creationId xmlns:a16="http://schemas.microsoft.com/office/drawing/2014/main" id="{788BC75D-6B45-D51D-929D-69ACC0493585}"/>
              </a:ext>
            </a:extLst>
          </p:cNvPr>
          <p:cNvCxnSpPr>
            <a:cxnSpLocks/>
            <a:endCxn id="10" idx="1"/>
          </p:cNvCxnSpPr>
          <p:nvPr/>
        </p:nvCxnSpPr>
        <p:spPr bwMode="auto">
          <a:xfrm>
            <a:off x="3042363" y="3429000"/>
            <a:ext cx="947251" cy="0"/>
          </a:xfrm>
          <a:prstGeom prst="straightConnector1">
            <a:avLst/>
          </a:prstGeom>
          <a:no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2620BB2E-EEB4-11D3-FD67-E2762F0C5D40}"/>
              </a:ext>
            </a:extLst>
          </p:cNvPr>
          <p:cNvCxnSpPr>
            <a:cxnSpLocks/>
            <a:stCxn id="10" idx="3"/>
          </p:cNvCxnSpPr>
          <p:nvPr/>
        </p:nvCxnSpPr>
        <p:spPr bwMode="auto">
          <a:xfrm>
            <a:off x="5230585" y="3429000"/>
            <a:ext cx="905326" cy="0"/>
          </a:xfrm>
          <a:prstGeom prst="straightConnector1">
            <a:avLst/>
          </a:prstGeom>
          <a:noFill/>
          <a:ln w="9525" cap="flat" cmpd="sng" algn="ctr">
            <a:solidFill>
              <a:schemeClr val="tx1"/>
            </a:solidFill>
            <a:prstDash val="solid"/>
            <a:round/>
            <a:headEnd type="none" w="med" len="med"/>
            <a:tailEnd type="triangle"/>
          </a:ln>
          <a:effectLst/>
        </p:spPr>
      </p:cxnSp>
      <p:pic>
        <p:nvPicPr>
          <p:cNvPr id="2050" name="Picture 2" descr="Handwritten digits from the MNIST data set [5]. If f denotes the image... |  Download Scientific Diagram">
            <a:extLst>
              <a:ext uri="{FF2B5EF4-FFF2-40B4-BE49-F238E27FC236}">
                <a16:creationId xmlns:a16="http://schemas.microsoft.com/office/drawing/2014/main" id="{2A69BCCA-2B5A-01DA-9936-27AD2D21E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383" y="2712235"/>
            <a:ext cx="1482748" cy="148274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218E783-AA57-937B-EE59-F02B792ADAA4}"/>
              </a:ext>
            </a:extLst>
          </p:cNvPr>
          <p:cNvSpPr/>
          <p:nvPr/>
        </p:nvSpPr>
        <p:spPr bwMode="auto">
          <a:xfrm>
            <a:off x="6319472" y="2501490"/>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4" name="Oval 13">
            <a:extLst>
              <a:ext uri="{FF2B5EF4-FFF2-40B4-BE49-F238E27FC236}">
                <a16:creationId xmlns:a16="http://schemas.microsoft.com/office/drawing/2014/main" id="{5D0C0043-7B92-757A-E499-BEC5B840FB54}"/>
              </a:ext>
            </a:extLst>
          </p:cNvPr>
          <p:cNvSpPr/>
          <p:nvPr/>
        </p:nvSpPr>
        <p:spPr bwMode="auto">
          <a:xfrm>
            <a:off x="6319473" y="3217335"/>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5" name="Oval 14">
            <a:extLst>
              <a:ext uri="{FF2B5EF4-FFF2-40B4-BE49-F238E27FC236}">
                <a16:creationId xmlns:a16="http://schemas.microsoft.com/office/drawing/2014/main" id="{3986775B-418E-2D45-1621-CFCAD9F2518D}"/>
              </a:ext>
            </a:extLst>
          </p:cNvPr>
          <p:cNvSpPr/>
          <p:nvPr/>
        </p:nvSpPr>
        <p:spPr bwMode="auto">
          <a:xfrm>
            <a:off x="6319473" y="2738835"/>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6" name="Oval 15">
            <a:extLst>
              <a:ext uri="{FF2B5EF4-FFF2-40B4-BE49-F238E27FC236}">
                <a16:creationId xmlns:a16="http://schemas.microsoft.com/office/drawing/2014/main" id="{A0CB5591-EE44-4514-CB68-094974E4EA34}"/>
              </a:ext>
            </a:extLst>
          </p:cNvPr>
          <p:cNvSpPr/>
          <p:nvPr/>
        </p:nvSpPr>
        <p:spPr bwMode="auto">
          <a:xfrm>
            <a:off x="6319473" y="2980653"/>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7" name="Oval 16">
            <a:extLst>
              <a:ext uri="{FF2B5EF4-FFF2-40B4-BE49-F238E27FC236}">
                <a16:creationId xmlns:a16="http://schemas.microsoft.com/office/drawing/2014/main" id="{FDEA9D47-E219-0670-0CA2-959F2EF01939}"/>
              </a:ext>
            </a:extLst>
          </p:cNvPr>
          <p:cNvSpPr/>
          <p:nvPr/>
        </p:nvSpPr>
        <p:spPr bwMode="auto">
          <a:xfrm>
            <a:off x="6319471" y="3439523"/>
            <a:ext cx="174819" cy="16795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8" name="Oval 17">
            <a:extLst>
              <a:ext uri="{FF2B5EF4-FFF2-40B4-BE49-F238E27FC236}">
                <a16:creationId xmlns:a16="http://schemas.microsoft.com/office/drawing/2014/main" id="{20CDFAA8-5F09-456A-5AA2-DBDE54C5B6D8}"/>
              </a:ext>
            </a:extLst>
          </p:cNvPr>
          <p:cNvSpPr/>
          <p:nvPr/>
        </p:nvSpPr>
        <p:spPr bwMode="auto">
          <a:xfrm>
            <a:off x="6319472" y="4155368"/>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9" name="Oval 18">
            <a:extLst>
              <a:ext uri="{FF2B5EF4-FFF2-40B4-BE49-F238E27FC236}">
                <a16:creationId xmlns:a16="http://schemas.microsoft.com/office/drawing/2014/main" id="{0707DF2A-3BBE-A4E4-407D-F85B610DE4E5}"/>
              </a:ext>
            </a:extLst>
          </p:cNvPr>
          <p:cNvSpPr/>
          <p:nvPr/>
        </p:nvSpPr>
        <p:spPr bwMode="auto">
          <a:xfrm>
            <a:off x="6319472" y="3676868"/>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0" name="Oval 19">
            <a:extLst>
              <a:ext uri="{FF2B5EF4-FFF2-40B4-BE49-F238E27FC236}">
                <a16:creationId xmlns:a16="http://schemas.microsoft.com/office/drawing/2014/main" id="{3E2058AD-776C-F7A1-3577-512AE4D54CDF}"/>
              </a:ext>
            </a:extLst>
          </p:cNvPr>
          <p:cNvSpPr/>
          <p:nvPr/>
        </p:nvSpPr>
        <p:spPr bwMode="auto">
          <a:xfrm>
            <a:off x="6319472" y="3918686"/>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1" name="Oval 20">
            <a:extLst>
              <a:ext uri="{FF2B5EF4-FFF2-40B4-BE49-F238E27FC236}">
                <a16:creationId xmlns:a16="http://schemas.microsoft.com/office/drawing/2014/main" id="{B1E07C5E-7BE4-AE5A-6E1D-D84A834FE714}"/>
              </a:ext>
            </a:extLst>
          </p:cNvPr>
          <p:cNvSpPr/>
          <p:nvPr/>
        </p:nvSpPr>
        <p:spPr bwMode="auto">
          <a:xfrm>
            <a:off x="6319471" y="2293854"/>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2" name="Oval 21">
            <a:extLst>
              <a:ext uri="{FF2B5EF4-FFF2-40B4-BE49-F238E27FC236}">
                <a16:creationId xmlns:a16="http://schemas.microsoft.com/office/drawing/2014/main" id="{12E74E92-94EA-6FEB-1DA6-DF498E0D4589}"/>
              </a:ext>
            </a:extLst>
          </p:cNvPr>
          <p:cNvSpPr/>
          <p:nvPr/>
        </p:nvSpPr>
        <p:spPr bwMode="auto">
          <a:xfrm>
            <a:off x="6319471" y="4405477"/>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3" name="TextBox 12">
            <a:extLst>
              <a:ext uri="{FF2B5EF4-FFF2-40B4-BE49-F238E27FC236}">
                <a16:creationId xmlns:a16="http://schemas.microsoft.com/office/drawing/2014/main" id="{9E6142B4-CB62-92A5-C311-86DC86359B42}"/>
              </a:ext>
            </a:extLst>
          </p:cNvPr>
          <p:cNvSpPr txBox="1"/>
          <p:nvPr/>
        </p:nvSpPr>
        <p:spPr>
          <a:xfrm flipH="1">
            <a:off x="6085149" y="2449636"/>
            <a:ext cx="187458" cy="307777"/>
          </a:xfrm>
          <a:prstGeom prst="rect">
            <a:avLst/>
          </a:prstGeom>
          <a:noFill/>
        </p:spPr>
        <p:txBody>
          <a:bodyPr wrap="square" rtlCol="0">
            <a:spAutoFit/>
          </a:bodyPr>
          <a:lstStyle/>
          <a:p>
            <a:r>
              <a:rPr lang="en-GB" dirty="0"/>
              <a:t>1</a:t>
            </a:r>
          </a:p>
        </p:txBody>
      </p:sp>
      <p:sp>
        <p:nvSpPr>
          <p:cNvPr id="24" name="TextBox 23">
            <a:extLst>
              <a:ext uri="{FF2B5EF4-FFF2-40B4-BE49-F238E27FC236}">
                <a16:creationId xmlns:a16="http://schemas.microsoft.com/office/drawing/2014/main" id="{807A7637-4EFD-E23F-0170-B2B6EC6A2426}"/>
              </a:ext>
            </a:extLst>
          </p:cNvPr>
          <p:cNvSpPr txBox="1"/>
          <p:nvPr/>
        </p:nvSpPr>
        <p:spPr>
          <a:xfrm flipH="1">
            <a:off x="6085149" y="2669441"/>
            <a:ext cx="187458" cy="307777"/>
          </a:xfrm>
          <a:prstGeom prst="rect">
            <a:avLst/>
          </a:prstGeom>
          <a:noFill/>
        </p:spPr>
        <p:txBody>
          <a:bodyPr wrap="square" rtlCol="0">
            <a:spAutoFit/>
          </a:bodyPr>
          <a:lstStyle/>
          <a:p>
            <a:r>
              <a:rPr lang="en-GB" dirty="0"/>
              <a:t>2</a:t>
            </a:r>
          </a:p>
        </p:txBody>
      </p:sp>
      <p:sp>
        <p:nvSpPr>
          <p:cNvPr id="25" name="TextBox 24">
            <a:extLst>
              <a:ext uri="{FF2B5EF4-FFF2-40B4-BE49-F238E27FC236}">
                <a16:creationId xmlns:a16="http://schemas.microsoft.com/office/drawing/2014/main" id="{29250D38-2FD8-5361-1E83-FE09F1F5C6DB}"/>
              </a:ext>
            </a:extLst>
          </p:cNvPr>
          <p:cNvSpPr txBox="1"/>
          <p:nvPr/>
        </p:nvSpPr>
        <p:spPr>
          <a:xfrm flipH="1">
            <a:off x="6085149" y="2906786"/>
            <a:ext cx="187458" cy="307777"/>
          </a:xfrm>
          <a:prstGeom prst="rect">
            <a:avLst/>
          </a:prstGeom>
          <a:noFill/>
        </p:spPr>
        <p:txBody>
          <a:bodyPr wrap="square" rtlCol="0">
            <a:spAutoFit/>
          </a:bodyPr>
          <a:lstStyle/>
          <a:p>
            <a:r>
              <a:rPr lang="en-GB" dirty="0"/>
              <a:t>3</a:t>
            </a:r>
          </a:p>
        </p:txBody>
      </p:sp>
      <p:sp>
        <p:nvSpPr>
          <p:cNvPr id="26" name="TextBox 25">
            <a:extLst>
              <a:ext uri="{FF2B5EF4-FFF2-40B4-BE49-F238E27FC236}">
                <a16:creationId xmlns:a16="http://schemas.microsoft.com/office/drawing/2014/main" id="{EC36B562-58E4-8878-FFE5-02A83B3370F9}"/>
              </a:ext>
            </a:extLst>
          </p:cNvPr>
          <p:cNvSpPr txBox="1"/>
          <p:nvPr/>
        </p:nvSpPr>
        <p:spPr>
          <a:xfrm flipH="1">
            <a:off x="6085149" y="3126591"/>
            <a:ext cx="187458" cy="307777"/>
          </a:xfrm>
          <a:prstGeom prst="rect">
            <a:avLst/>
          </a:prstGeom>
          <a:noFill/>
        </p:spPr>
        <p:txBody>
          <a:bodyPr wrap="square" rtlCol="0">
            <a:spAutoFit/>
          </a:bodyPr>
          <a:lstStyle/>
          <a:p>
            <a:r>
              <a:rPr lang="en-GB" dirty="0"/>
              <a:t>4</a:t>
            </a:r>
          </a:p>
        </p:txBody>
      </p:sp>
      <p:sp>
        <p:nvSpPr>
          <p:cNvPr id="27" name="TextBox 26">
            <a:extLst>
              <a:ext uri="{FF2B5EF4-FFF2-40B4-BE49-F238E27FC236}">
                <a16:creationId xmlns:a16="http://schemas.microsoft.com/office/drawing/2014/main" id="{5F6F6B23-96C6-3D84-0C13-84C1BEE9BF65}"/>
              </a:ext>
            </a:extLst>
          </p:cNvPr>
          <p:cNvSpPr txBox="1"/>
          <p:nvPr/>
        </p:nvSpPr>
        <p:spPr>
          <a:xfrm flipH="1">
            <a:off x="6085149" y="3370317"/>
            <a:ext cx="187458" cy="307777"/>
          </a:xfrm>
          <a:prstGeom prst="rect">
            <a:avLst/>
          </a:prstGeom>
          <a:noFill/>
        </p:spPr>
        <p:txBody>
          <a:bodyPr wrap="square" rtlCol="0">
            <a:spAutoFit/>
          </a:bodyPr>
          <a:lstStyle/>
          <a:p>
            <a:r>
              <a:rPr lang="en-GB" dirty="0"/>
              <a:t>5</a:t>
            </a:r>
          </a:p>
        </p:txBody>
      </p:sp>
      <p:sp>
        <p:nvSpPr>
          <p:cNvPr id="28" name="TextBox 27">
            <a:extLst>
              <a:ext uri="{FF2B5EF4-FFF2-40B4-BE49-F238E27FC236}">
                <a16:creationId xmlns:a16="http://schemas.microsoft.com/office/drawing/2014/main" id="{148D4EAE-5CBE-ECB3-E788-E365D97F25C6}"/>
              </a:ext>
            </a:extLst>
          </p:cNvPr>
          <p:cNvSpPr txBox="1"/>
          <p:nvPr/>
        </p:nvSpPr>
        <p:spPr>
          <a:xfrm flipH="1">
            <a:off x="6085149" y="3610909"/>
            <a:ext cx="187458" cy="307777"/>
          </a:xfrm>
          <a:prstGeom prst="rect">
            <a:avLst/>
          </a:prstGeom>
          <a:noFill/>
        </p:spPr>
        <p:txBody>
          <a:bodyPr wrap="square" rtlCol="0">
            <a:spAutoFit/>
          </a:bodyPr>
          <a:lstStyle/>
          <a:p>
            <a:r>
              <a:rPr lang="en-GB" dirty="0"/>
              <a:t>6</a:t>
            </a:r>
          </a:p>
        </p:txBody>
      </p:sp>
      <p:sp>
        <p:nvSpPr>
          <p:cNvPr id="29" name="TextBox 28">
            <a:extLst>
              <a:ext uri="{FF2B5EF4-FFF2-40B4-BE49-F238E27FC236}">
                <a16:creationId xmlns:a16="http://schemas.microsoft.com/office/drawing/2014/main" id="{4791D524-EAE3-C6FF-3528-001D941985BE}"/>
              </a:ext>
            </a:extLst>
          </p:cNvPr>
          <p:cNvSpPr txBox="1"/>
          <p:nvPr/>
        </p:nvSpPr>
        <p:spPr>
          <a:xfrm flipH="1">
            <a:off x="6085149" y="3836074"/>
            <a:ext cx="187458" cy="307777"/>
          </a:xfrm>
          <a:prstGeom prst="rect">
            <a:avLst/>
          </a:prstGeom>
          <a:noFill/>
        </p:spPr>
        <p:txBody>
          <a:bodyPr wrap="square" rtlCol="0">
            <a:spAutoFit/>
          </a:bodyPr>
          <a:lstStyle/>
          <a:p>
            <a:r>
              <a:rPr lang="en-GB" dirty="0"/>
              <a:t>7</a:t>
            </a:r>
          </a:p>
        </p:txBody>
      </p:sp>
      <p:sp>
        <p:nvSpPr>
          <p:cNvPr id="31" name="TextBox 30">
            <a:extLst>
              <a:ext uri="{FF2B5EF4-FFF2-40B4-BE49-F238E27FC236}">
                <a16:creationId xmlns:a16="http://schemas.microsoft.com/office/drawing/2014/main" id="{78B6E332-E165-DC99-9151-30706B4C2A8A}"/>
              </a:ext>
            </a:extLst>
          </p:cNvPr>
          <p:cNvSpPr txBox="1"/>
          <p:nvPr/>
        </p:nvSpPr>
        <p:spPr>
          <a:xfrm flipH="1">
            <a:off x="6085149" y="4087449"/>
            <a:ext cx="187458" cy="307777"/>
          </a:xfrm>
          <a:prstGeom prst="rect">
            <a:avLst/>
          </a:prstGeom>
          <a:noFill/>
        </p:spPr>
        <p:txBody>
          <a:bodyPr wrap="square" rtlCol="0">
            <a:spAutoFit/>
          </a:bodyPr>
          <a:lstStyle/>
          <a:p>
            <a:r>
              <a:rPr lang="en-GB" dirty="0"/>
              <a:t>8</a:t>
            </a:r>
          </a:p>
        </p:txBody>
      </p:sp>
      <p:sp>
        <p:nvSpPr>
          <p:cNvPr id="32" name="TextBox 31">
            <a:extLst>
              <a:ext uri="{FF2B5EF4-FFF2-40B4-BE49-F238E27FC236}">
                <a16:creationId xmlns:a16="http://schemas.microsoft.com/office/drawing/2014/main" id="{C91CF4F0-C8EF-F4D8-11FC-9BB899DC8B6F}"/>
              </a:ext>
            </a:extLst>
          </p:cNvPr>
          <p:cNvSpPr txBox="1"/>
          <p:nvPr/>
        </p:nvSpPr>
        <p:spPr>
          <a:xfrm flipH="1">
            <a:off x="6085149" y="4290840"/>
            <a:ext cx="187458" cy="307777"/>
          </a:xfrm>
          <a:prstGeom prst="rect">
            <a:avLst/>
          </a:prstGeom>
          <a:noFill/>
        </p:spPr>
        <p:txBody>
          <a:bodyPr wrap="square" rtlCol="0">
            <a:spAutoFit/>
          </a:bodyPr>
          <a:lstStyle/>
          <a:p>
            <a:r>
              <a:rPr lang="en-GB" dirty="0"/>
              <a:t>9</a:t>
            </a:r>
          </a:p>
        </p:txBody>
      </p:sp>
      <p:sp>
        <p:nvSpPr>
          <p:cNvPr id="33" name="TextBox 32">
            <a:extLst>
              <a:ext uri="{FF2B5EF4-FFF2-40B4-BE49-F238E27FC236}">
                <a16:creationId xmlns:a16="http://schemas.microsoft.com/office/drawing/2014/main" id="{0E1C538E-A99E-124B-275C-7FD604E9B2CE}"/>
              </a:ext>
            </a:extLst>
          </p:cNvPr>
          <p:cNvSpPr txBox="1"/>
          <p:nvPr/>
        </p:nvSpPr>
        <p:spPr>
          <a:xfrm flipH="1">
            <a:off x="6085149" y="2217356"/>
            <a:ext cx="187458" cy="307777"/>
          </a:xfrm>
          <a:prstGeom prst="rect">
            <a:avLst/>
          </a:prstGeom>
          <a:noFill/>
        </p:spPr>
        <p:txBody>
          <a:bodyPr wrap="square" rtlCol="0">
            <a:spAutoFit/>
          </a:bodyPr>
          <a:lstStyle/>
          <a:p>
            <a:r>
              <a:rPr lang="en-GB" dirty="0"/>
              <a:t>0</a:t>
            </a:r>
          </a:p>
        </p:txBody>
      </p:sp>
    </p:spTree>
    <p:extLst>
      <p:ext uri="{BB962C8B-B14F-4D97-AF65-F5344CB8AC3E}">
        <p14:creationId xmlns:p14="http://schemas.microsoft.com/office/powerpoint/2010/main" val="257510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036C-2544-08F5-EC79-1C9481A15F7E}"/>
              </a:ext>
            </a:extLst>
          </p:cNvPr>
          <p:cNvSpPr>
            <a:spLocks noGrp="1"/>
          </p:cNvSpPr>
          <p:nvPr>
            <p:ph type="title"/>
          </p:nvPr>
        </p:nvSpPr>
        <p:spPr/>
        <p:txBody>
          <a:bodyPr/>
          <a:lstStyle/>
          <a:p>
            <a:r>
              <a:rPr lang="en-GB" dirty="0"/>
              <a:t>Lab topics</a:t>
            </a:r>
          </a:p>
        </p:txBody>
      </p:sp>
      <p:sp>
        <p:nvSpPr>
          <p:cNvPr id="3" name="Content Placeholder 2">
            <a:extLst>
              <a:ext uri="{FF2B5EF4-FFF2-40B4-BE49-F238E27FC236}">
                <a16:creationId xmlns:a16="http://schemas.microsoft.com/office/drawing/2014/main" id="{970056BE-197C-0292-A2C2-0E68F8235070}"/>
              </a:ext>
            </a:extLst>
          </p:cNvPr>
          <p:cNvSpPr>
            <a:spLocks noGrp="1"/>
          </p:cNvSpPr>
          <p:nvPr>
            <p:ph idx="1"/>
          </p:nvPr>
        </p:nvSpPr>
        <p:spPr/>
        <p:txBody>
          <a:bodyPr/>
          <a:lstStyle/>
          <a:p>
            <a:r>
              <a:rPr lang="en-GB" dirty="0"/>
              <a:t>Multilabel classification</a:t>
            </a:r>
          </a:p>
        </p:txBody>
      </p:sp>
      <p:sp>
        <p:nvSpPr>
          <p:cNvPr id="4" name="Slide Number Placeholder 3">
            <a:extLst>
              <a:ext uri="{FF2B5EF4-FFF2-40B4-BE49-F238E27FC236}">
                <a16:creationId xmlns:a16="http://schemas.microsoft.com/office/drawing/2014/main" id="{213057B2-5FB3-F636-F115-7795795A8C09}"/>
              </a:ext>
            </a:extLst>
          </p:cNvPr>
          <p:cNvSpPr>
            <a:spLocks noGrp="1"/>
          </p:cNvSpPr>
          <p:nvPr>
            <p:ph type="sldNum" sz="quarter" idx="10"/>
          </p:nvPr>
        </p:nvSpPr>
        <p:spPr/>
        <p:txBody>
          <a:bodyPr/>
          <a:lstStyle/>
          <a:p>
            <a:pPr>
              <a:defRPr/>
            </a:pPr>
            <a:fld id="{C0C129EA-2822-4902-B97F-67B28F501226}" type="slidenum">
              <a:rPr lang="en-US" altLang="en-US" smtClean="0"/>
              <a:pPr>
                <a:defRPr/>
              </a:pPr>
              <a:t>12</a:t>
            </a:fld>
            <a:endParaRPr lang="en-US" altLang="en-US" dirty="0"/>
          </a:p>
        </p:txBody>
      </p:sp>
      <p:sp>
        <p:nvSpPr>
          <p:cNvPr id="5" name="TextBox 4">
            <a:extLst>
              <a:ext uri="{FF2B5EF4-FFF2-40B4-BE49-F238E27FC236}">
                <a16:creationId xmlns:a16="http://schemas.microsoft.com/office/drawing/2014/main" id="{B36C2109-D822-4FA0-CE5E-7B4AA6EE43AC}"/>
              </a:ext>
            </a:extLst>
          </p:cNvPr>
          <p:cNvSpPr txBox="1"/>
          <p:nvPr/>
        </p:nvSpPr>
        <p:spPr>
          <a:xfrm>
            <a:off x="1825114" y="4074293"/>
            <a:ext cx="689612" cy="307777"/>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6B4AA4EC-2248-0B9F-CC89-E019821A7F70}"/>
              </a:ext>
            </a:extLst>
          </p:cNvPr>
          <p:cNvSpPr txBox="1"/>
          <p:nvPr/>
        </p:nvSpPr>
        <p:spPr>
          <a:xfrm>
            <a:off x="6121268" y="4636822"/>
            <a:ext cx="816249" cy="307777"/>
          </a:xfrm>
          <a:prstGeom prst="rect">
            <a:avLst/>
          </a:prstGeom>
          <a:noFill/>
        </p:spPr>
        <p:txBody>
          <a:bodyPr wrap="none" rtlCol="0">
            <a:spAutoFit/>
          </a:bodyPr>
          <a:lstStyle/>
          <a:p>
            <a:r>
              <a:rPr lang="en-US" dirty="0"/>
              <a:t>Output</a:t>
            </a:r>
          </a:p>
        </p:txBody>
      </p:sp>
      <p:sp>
        <p:nvSpPr>
          <p:cNvPr id="7" name="Rectangle 6">
            <a:extLst>
              <a:ext uri="{FF2B5EF4-FFF2-40B4-BE49-F238E27FC236}">
                <a16:creationId xmlns:a16="http://schemas.microsoft.com/office/drawing/2014/main" id="{23FCC011-3DAB-7F7B-5A3E-865CB069778C}"/>
              </a:ext>
            </a:extLst>
          </p:cNvPr>
          <p:cNvSpPr/>
          <p:nvPr/>
        </p:nvSpPr>
        <p:spPr bwMode="auto">
          <a:xfrm>
            <a:off x="3806734" y="3068330"/>
            <a:ext cx="1240971" cy="52322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NEURAL NETWORK</a:t>
            </a:r>
          </a:p>
        </p:txBody>
      </p:sp>
      <p:cxnSp>
        <p:nvCxnSpPr>
          <p:cNvPr id="8" name="Straight Arrow Connector 7">
            <a:extLst>
              <a:ext uri="{FF2B5EF4-FFF2-40B4-BE49-F238E27FC236}">
                <a16:creationId xmlns:a16="http://schemas.microsoft.com/office/drawing/2014/main" id="{9E1EDE7C-D597-5BE5-B390-8760C36FABEA}"/>
              </a:ext>
            </a:extLst>
          </p:cNvPr>
          <p:cNvCxnSpPr>
            <a:cxnSpLocks/>
            <a:endCxn id="7" idx="1"/>
          </p:cNvCxnSpPr>
          <p:nvPr/>
        </p:nvCxnSpPr>
        <p:spPr bwMode="auto">
          <a:xfrm>
            <a:off x="2859483" y="3329940"/>
            <a:ext cx="947251" cy="0"/>
          </a:xfrm>
          <a:prstGeom prst="straightConnector1">
            <a:avLst/>
          </a:prstGeom>
          <a:no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66800523-80D1-78EF-874B-50BB652D6106}"/>
              </a:ext>
            </a:extLst>
          </p:cNvPr>
          <p:cNvCxnSpPr>
            <a:cxnSpLocks/>
            <a:stCxn id="7" idx="3"/>
          </p:cNvCxnSpPr>
          <p:nvPr/>
        </p:nvCxnSpPr>
        <p:spPr bwMode="auto">
          <a:xfrm>
            <a:off x="5047705" y="3329940"/>
            <a:ext cx="905326" cy="0"/>
          </a:xfrm>
          <a:prstGeom prst="straightConnector1">
            <a:avLst/>
          </a:prstGeom>
          <a:noFill/>
          <a:ln w="952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E6B972BD-2873-FA0F-900F-64F49EF3C9A1}"/>
              </a:ext>
            </a:extLst>
          </p:cNvPr>
          <p:cNvSpPr/>
          <p:nvPr/>
        </p:nvSpPr>
        <p:spPr bwMode="auto">
          <a:xfrm>
            <a:off x="6121269" y="2385846"/>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2" name="Oval 11">
            <a:extLst>
              <a:ext uri="{FF2B5EF4-FFF2-40B4-BE49-F238E27FC236}">
                <a16:creationId xmlns:a16="http://schemas.microsoft.com/office/drawing/2014/main" id="{DD0565D5-AFB4-A6A1-7DE8-D34A897DA2E9}"/>
              </a:ext>
            </a:extLst>
          </p:cNvPr>
          <p:cNvSpPr/>
          <p:nvPr/>
        </p:nvSpPr>
        <p:spPr bwMode="auto">
          <a:xfrm>
            <a:off x="6121270" y="3094071"/>
            <a:ext cx="174819" cy="16795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3" name="Oval 12">
            <a:extLst>
              <a:ext uri="{FF2B5EF4-FFF2-40B4-BE49-F238E27FC236}">
                <a16:creationId xmlns:a16="http://schemas.microsoft.com/office/drawing/2014/main" id="{690DE31D-315E-3B44-E86B-B1AD9A3E3B41}"/>
              </a:ext>
            </a:extLst>
          </p:cNvPr>
          <p:cNvSpPr/>
          <p:nvPr/>
        </p:nvSpPr>
        <p:spPr bwMode="auto">
          <a:xfrm>
            <a:off x="6121270" y="2615571"/>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4" name="Oval 13">
            <a:extLst>
              <a:ext uri="{FF2B5EF4-FFF2-40B4-BE49-F238E27FC236}">
                <a16:creationId xmlns:a16="http://schemas.microsoft.com/office/drawing/2014/main" id="{58E27E99-4C07-A833-A99C-2F4E587FDB08}"/>
              </a:ext>
            </a:extLst>
          </p:cNvPr>
          <p:cNvSpPr/>
          <p:nvPr/>
        </p:nvSpPr>
        <p:spPr bwMode="auto">
          <a:xfrm>
            <a:off x="6121270" y="2857389"/>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5" name="Oval 14">
            <a:extLst>
              <a:ext uri="{FF2B5EF4-FFF2-40B4-BE49-F238E27FC236}">
                <a16:creationId xmlns:a16="http://schemas.microsoft.com/office/drawing/2014/main" id="{71B8829C-36A2-0BD1-2649-D487ED90DBD7}"/>
              </a:ext>
            </a:extLst>
          </p:cNvPr>
          <p:cNvSpPr/>
          <p:nvPr/>
        </p:nvSpPr>
        <p:spPr bwMode="auto">
          <a:xfrm>
            <a:off x="6121268" y="3316259"/>
            <a:ext cx="174819" cy="16795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6" name="Oval 15">
            <a:extLst>
              <a:ext uri="{FF2B5EF4-FFF2-40B4-BE49-F238E27FC236}">
                <a16:creationId xmlns:a16="http://schemas.microsoft.com/office/drawing/2014/main" id="{62A8A83E-3B00-30D6-6702-014C4CD0EE7D}"/>
              </a:ext>
            </a:extLst>
          </p:cNvPr>
          <p:cNvSpPr/>
          <p:nvPr/>
        </p:nvSpPr>
        <p:spPr bwMode="auto">
          <a:xfrm>
            <a:off x="6121269" y="4032104"/>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7" name="Oval 16">
            <a:extLst>
              <a:ext uri="{FF2B5EF4-FFF2-40B4-BE49-F238E27FC236}">
                <a16:creationId xmlns:a16="http://schemas.microsoft.com/office/drawing/2014/main" id="{2D451C59-5DE4-8805-9553-1C1F09156333}"/>
              </a:ext>
            </a:extLst>
          </p:cNvPr>
          <p:cNvSpPr/>
          <p:nvPr/>
        </p:nvSpPr>
        <p:spPr bwMode="auto">
          <a:xfrm>
            <a:off x="6121269" y="3553604"/>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8" name="Oval 17">
            <a:extLst>
              <a:ext uri="{FF2B5EF4-FFF2-40B4-BE49-F238E27FC236}">
                <a16:creationId xmlns:a16="http://schemas.microsoft.com/office/drawing/2014/main" id="{6DBC0F26-8054-CA7A-CD7F-CFB86E3D5FDE}"/>
              </a:ext>
            </a:extLst>
          </p:cNvPr>
          <p:cNvSpPr/>
          <p:nvPr/>
        </p:nvSpPr>
        <p:spPr bwMode="auto">
          <a:xfrm>
            <a:off x="6121269" y="3795422"/>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9" name="Oval 18">
            <a:extLst>
              <a:ext uri="{FF2B5EF4-FFF2-40B4-BE49-F238E27FC236}">
                <a16:creationId xmlns:a16="http://schemas.microsoft.com/office/drawing/2014/main" id="{33774E25-9612-B3C2-132A-E37D36EBF3C4}"/>
              </a:ext>
            </a:extLst>
          </p:cNvPr>
          <p:cNvSpPr/>
          <p:nvPr/>
        </p:nvSpPr>
        <p:spPr bwMode="auto">
          <a:xfrm>
            <a:off x="6121268" y="2170590"/>
            <a:ext cx="174819" cy="16795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0" name="Oval 19">
            <a:extLst>
              <a:ext uri="{FF2B5EF4-FFF2-40B4-BE49-F238E27FC236}">
                <a16:creationId xmlns:a16="http://schemas.microsoft.com/office/drawing/2014/main" id="{70144F6D-C156-FD1E-8CF6-3D88336060B4}"/>
              </a:ext>
            </a:extLst>
          </p:cNvPr>
          <p:cNvSpPr/>
          <p:nvPr/>
        </p:nvSpPr>
        <p:spPr bwMode="auto">
          <a:xfrm>
            <a:off x="6121268" y="4282213"/>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1" name="TextBox 20">
            <a:extLst>
              <a:ext uri="{FF2B5EF4-FFF2-40B4-BE49-F238E27FC236}">
                <a16:creationId xmlns:a16="http://schemas.microsoft.com/office/drawing/2014/main" id="{5E933BA1-11D4-AA9A-5A88-68A89F202D11}"/>
              </a:ext>
            </a:extLst>
          </p:cNvPr>
          <p:cNvSpPr txBox="1"/>
          <p:nvPr/>
        </p:nvSpPr>
        <p:spPr>
          <a:xfrm flipH="1">
            <a:off x="6296087" y="2334834"/>
            <a:ext cx="1007187" cy="307777"/>
          </a:xfrm>
          <a:prstGeom prst="rect">
            <a:avLst/>
          </a:prstGeom>
          <a:noFill/>
        </p:spPr>
        <p:txBody>
          <a:bodyPr wrap="square" rtlCol="0">
            <a:spAutoFit/>
          </a:bodyPr>
          <a:lstStyle/>
          <a:p>
            <a:r>
              <a:rPr lang="en-GB" dirty="0"/>
              <a:t>elephant</a:t>
            </a:r>
          </a:p>
        </p:txBody>
      </p:sp>
      <p:pic>
        <p:nvPicPr>
          <p:cNvPr id="3074" name="Picture 2" descr="Dog Cat And Bird Parrot Pet Isolated On White Background Stock Photo -  Download Image Now - iStock">
            <a:extLst>
              <a:ext uri="{FF2B5EF4-FFF2-40B4-BE49-F238E27FC236}">
                <a16:creationId xmlns:a16="http://schemas.microsoft.com/office/drawing/2014/main" id="{2FE19023-EB80-8A25-A8C0-4D5E26D9D4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931" y="2620294"/>
            <a:ext cx="1515892" cy="141929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263A2F0-867F-2D0D-AF5C-B2D6A09366B3}"/>
              </a:ext>
            </a:extLst>
          </p:cNvPr>
          <p:cNvSpPr txBox="1"/>
          <p:nvPr/>
        </p:nvSpPr>
        <p:spPr>
          <a:xfrm flipH="1">
            <a:off x="6296087" y="2100676"/>
            <a:ext cx="1007187" cy="307777"/>
          </a:xfrm>
          <a:prstGeom prst="rect">
            <a:avLst/>
          </a:prstGeom>
          <a:noFill/>
        </p:spPr>
        <p:txBody>
          <a:bodyPr wrap="square" rtlCol="0">
            <a:spAutoFit/>
          </a:bodyPr>
          <a:lstStyle/>
          <a:p>
            <a:r>
              <a:rPr lang="en-GB" dirty="0"/>
              <a:t>dog</a:t>
            </a:r>
          </a:p>
        </p:txBody>
      </p:sp>
      <p:sp>
        <p:nvSpPr>
          <p:cNvPr id="38" name="TextBox 37">
            <a:extLst>
              <a:ext uri="{FF2B5EF4-FFF2-40B4-BE49-F238E27FC236}">
                <a16:creationId xmlns:a16="http://schemas.microsoft.com/office/drawing/2014/main" id="{333508F7-D8BB-1EF8-A898-F8B78693712C}"/>
              </a:ext>
            </a:extLst>
          </p:cNvPr>
          <p:cNvSpPr txBox="1"/>
          <p:nvPr/>
        </p:nvSpPr>
        <p:spPr>
          <a:xfrm flipH="1">
            <a:off x="6296087" y="2551373"/>
            <a:ext cx="1007187" cy="307777"/>
          </a:xfrm>
          <a:prstGeom prst="rect">
            <a:avLst/>
          </a:prstGeom>
          <a:noFill/>
        </p:spPr>
        <p:txBody>
          <a:bodyPr wrap="square" rtlCol="0">
            <a:spAutoFit/>
          </a:bodyPr>
          <a:lstStyle/>
          <a:p>
            <a:r>
              <a:rPr lang="en-GB" dirty="0"/>
              <a:t>giraffe</a:t>
            </a:r>
          </a:p>
        </p:txBody>
      </p:sp>
      <p:sp>
        <p:nvSpPr>
          <p:cNvPr id="39" name="TextBox 38">
            <a:extLst>
              <a:ext uri="{FF2B5EF4-FFF2-40B4-BE49-F238E27FC236}">
                <a16:creationId xmlns:a16="http://schemas.microsoft.com/office/drawing/2014/main" id="{3652CF96-5782-352D-2FC1-415B45121FF3}"/>
              </a:ext>
            </a:extLst>
          </p:cNvPr>
          <p:cNvSpPr txBox="1"/>
          <p:nvPr/>
        </p:nvSpPr>
        <p:spPr>
          <a:xfrm flipH="1">
            <a:off x="6296087" y="2785821"/>
            <a:ext cx="1007187" cy="307777"/>
          </a:xfrm>
          <a:prstGeom prst="rect">
            <a:avLst/>
          </a:prstGeom>
          <a:noFill/>
        </p:spPr>
        <p:txBody>
          <a:bodyPr wrap="square" rtlCol="0">
            <a:spAutoFit/>
          </a:bodyPr>
          <a:lstStyle/>
          <a:p>
            <a:r>
              <a:rPr lang="en-GB" dirty="0"/>
              <a:t>zebra</a:t>
            </a:r>
          </a:p>
        </p:txBody>
      </p:sp>
      <p:sp>
        <p:nvSpPr>
          <p:cNvPr id="40" name="TextBox 39">
            <a:extLst>
              <a:ext uri="{FF2B5EF4-FFF2-40B4-BE49-F238E27FC236}">
                <a16:creationId xmlns:a16="http://schemas.microsoft.com/office/drawing/2014/main" id="{FCA2093C-0D32-5FDB-AC47-00614C9C607D}"/>
              </a:ext>
            </a:extLst>
          </p:cNvPr>
          <p:cNvSpPr txBox="1"/>
          <p:nvPr/>
        </p:nvSpPr>
        <p:spPr>
          <a:xfrm flipH="1">
            <a:off x="6296086" y="3006535"/>
            <a:ext cx="1007187" cy="307777"/>
          </a:xfrm>
          <a:prstGeom prst="rect">
            <a:avLst/>
          </a:prstGeom>
          <a:noFill/>
        </p:spPr>
        <p:txBody>
          <a:bodyPr wrap="square" rtlCol="0">
            <a:spAutoFit/>
          </a:bodyPr>
          <a:lstStyle/>
          <a:p>
            <a:r>
              <a:rPr lang="en-GB" dirty="0"/>
              <a:t>parrot</a:t>
            </a:r>
          </a:p>
        </p:txBody>
      </p:sp>
      <p:sp>
        <p:nvSpPr>
          <p:cNvPr id="41" name="TextBox 40">
            <a:extLst>
              <a:ext uri="{FF2B5EF4-FFF2-40B4-BE49-F238E27FC236}">
                <a16:creationId xmlns:a16="http://schemas.microsoft.com/office/drawing/2014/main" id="{B44F5139-84EE-4ADC-58E0-0F60F3FC655E}"/>
              </a:ext>
            </a:extLst>
          </p:cNvPr>
          <p:cNvSpPr txBox="1"/>
          <p:nvPr/>
        </p:nvSpPr>
        <p:spPr>
          <a:xfrm flipH="1">
            <a:off x="6288678" y="3228112"/>
            <a:ext cx="1007187" cy="307777"/>
          </a:xfrm>
          <a:prstGeom prst="rect">
            <a:avLst/>
          </a:prstGeom>
          <a:noFill/>
        </p:spPr>
        <p:txBody>
          <a:bodyPr wrap="square" rtlCol="0">
            <a:spAutoFit/>
          </a:bodyPr>
          <a:lstStyle/>
          <a:p>
            <a:r>
              <a:rPr lang="en-GB" dirty="0"/>
              <a:t>cat</a:t>
            </a:r>
          </a:p>
        </p:txBody>
      </p:sp>
      <p:sp>
        <p:nvSpPr>
          <p:cNvPr id="42" name="TextBox 41">
            <a:extLst>
              <a:ext uri="{FF2B5EF4-FFF2-40B4-BE49-F238E27FC236}">
                <a16:creationId xmlns:a16="http://schemas.microsoft.com/office/drawing/2014/main" id="{526B4580-381A-CABA-6456-DA3FEC45BAED}"/>
              </a:ext>
            </a:extLst>
          </p:cNvPr>
          <p:cNvSpPr txBox="1"/>
          <p:nvPr/>
        </p:nvSpPr>
        <p:spPr>
          <a:xfrm flipH="1">
            <a:off x="6288677" y="3718422"/>
            <a:ext cx="1007187" cy="307777"/>
          </a:xfrm>
          <a:prstGeom prst="rect">
            <a:avLst/>
          </a:prstGeom>
          <a:noFill/>
        </p:spPr>
        <p:txBody>
          <a:bodyPr wrap="square" rtlCol="0">
            <a:spAutoFit/>
          </a:bodyPr>
          <a:lstStyle/>
          <a:p>
            <a:r>
              <a:rPr lang="en-GB" dirty="0"/>
              <a:t>fox</a:t>
            </a:r>
          </a:p>
        </p:txBody>
      </p:sp>
      <p:sp>
        <p:nvSpPr>
          <p:cNvPr id="43" name="TextBox 42">
            <a:extLst>
              <a:ext uri="{FF2B5EF4-FFF2-40B4-BE49-F238E27FC236}">
                <a16:creationId xmlns:a16="http://schemas.microsoft.com/office/drawing/2014/main" id="{6F7466C7-D15E-B0F4-7391-37352DDCB866}"/>
              </a:ext>
            </a:extLst>
          </p:cNvPr>
          <p:cNvSpPr txBox="1"/>
          <p:nvPr/>
        </p:nvSpPr>
        <p:spPr>
          <a:xfrm flipH="1">
            <a:off x="6288678" y="3475670"/>
            <a:ext cx="1007187" cy="307777"/>
          </a:xfrm>
          <a:prstGeom prst="rect">
            <a:avLst/>
          </a:prstGeom>
          <a:noFill/>
        </p:spPr>
        <p:txBody>
          <a:bodyPr wrap="square" rtlCol="0">
            <a:spAutoFit/>
          </a:bodyPr>
          <a:lstStyle/>
          <a:p>
            <a:r>
              <a:rPr lang="en-GB" dirty="0"/>
              <a:t>mouse</a:t>
            </a:r>
          </a:p>
        </p:txBody>
      </p:sp>
      <p:sp>
        <p:nvSpPr>
          <p:cNvPr id="44" name="TextBox 43">
            <a:extLst>
              <a:ext uri="{FF2B5EF4-FFF2-40B4-BE49-F238E27FC236}">
                <a16:creationId xmlns:a16="http://schemas.microsoft.com/office/drawing/2014/main" id="{D27E44BA-C2E9-7C14-F166-FDE98ED3002B}"/>
              </a:ext>
            </a:extLst>
          </p:cNvPr>
          <p:cNvSpPr txBox="1"/>
          <p:nvPr/>
        </p:nvSpPr>
        <p:spPr>
          <a:xfrm flipH="1">
            <a:off x="6288678" y="3949534"/>
            <a:ext cx="1007187" cy="307777"/>
          </a:xfrm>
          <a:prstGeom prst="rect">
            <a:avLst/>
          </a:prstGeom>
          <a:noFill/>
        </p:spPr>
        <p:txBody>
          <a:bodyPr wrap="square" rtlCol="0">
            <a:spAutoFit/>
          </a:bodyPr>
          <a:lstStyle/>
          <a:p>
            <a:r>
              <a:rPr lang="en-GB" dirty="0"/>
              <a:t>wolf</a:t>
            </a:r>
          </a:p>
        </p:txBody>
      </p:sp>
      <p:sp>
        <p:nvSpPr>
          <p:cNvPr id="45" name="TextBox 44">
            <a:extLst>
              <a:ext uri="{FF2B5EF4-FFF2-40B4-BE49-F238E27FC236}">
                <a16:creationId xmlns:a16="http://schemas.microsoft.com/office/drawing/2014/main" id="{58B18F0F-0FF0-8B71-289E-FCCBB3862136}"/>
              </a:ext>
            </a:extLst>
          </p:cNvPr>
          <p:cNvSpPr txBox="1"/>
          <p:nvPr/>
        </p:nvSpPr>
        <p:spPr>
          <a:xfrm flipH="1">
            <a:off x="6288676" y="4200055"/>
            <a:ext cx="1007187" cy="307777"/>
          </a:xfrm>
          <a:prstGeom prst="rect">
            <a:avLst/>
          </a:prstGeom>
          <a:noFill/>
        </p:spPr>
        <p:txBody>
          <a:bodyPr wrap="square" rtlCol="0">
            <a:spAutoFit/>
          </a:bodyPr>
          <a:lstStyle/>
          <a:p>
            <a:r>
              <a:rPr lang="en-GB" dirty="0"/>
              <a:t>dolphin</a:t>
            </a:r>
          </a:p>
        </p:txBody>
      </p:sp>
    </p:spTree>
    <p:extLst>
      <p:ext uri="{BB962C8B-B14F-4D97-AF65-F5344CB8AC3E}">
        <p14:creationId xmlns:p14="http://schemas.microsoft.com/office/powerpoint/2010/main" val="2382992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7E77-A090-2E4A-89DE-ECC1822D4CF5}"/>
              </a:ext>
            </a:extLst>
          </p:cNvPr>
          <p:cNvSpPr>
            <a:spLocks noGrp="1"/>
          </p:cNvSpPr>
          <p:nvPr>
            <p:ph type="title"/>
          </p:nvPr>
        </p:nvSpPr>
        <p:spPr/>
        <p:txBody>
          <a:bodyPr/>
          <a:lstStyle/>
          <a:p>
            <a:r>
              <a:rPr lang="en-GB" dirty="0"/>
              <a:t>Image captioning</a:t>
            </a:r>
          </a:p>
        </p:txBody>
      </p:sp>
      <p:sp>
        <p:nvSpPr>
          <p:cNvPr id="4" name="Slide Number Placeholder 3">
            <a:extLst>
              <a:ext uri="{FF2B5EF4-FFF2-40B4-BE49-F238E27FC236}">
                <a16:creationId xmlns:a16="http://schemas.microsoft.com/office/drawing/2014/main" id="{7C1A98CB-D13E-A562-5F3E-502333C13268}"/>
              </a:ext>
            </a:extLst>
          </p:cNvPr>
          <p:cNvSpPr>
            <a:spLocks noGrp="1"/>
          </p:cNvSpPr>
          <p:nvPr>
            <p:ph type="sldNum" sz="quarter" idx="10"/>
          </p:nvPr>
        </p:nvSpPr>
        <p:spPr/>
        <p:txBody>
          <a:bodyPr/>
          <a:lstStyle/>
          <a:p>
            <a:pPr>
              <a:defRPr/>
            </a:pPr>
            <a:fld id="{C0C129EA-2822-4902-B97F-67B28F501226}" type="slidenum">
              <a:rPr lang="en-US" altLang="en-US" smtClean="0"/>
              <a:pPr>
                <a:defRPr/>
              </a:pPr>
              <a:t>13</a:t>
            </a:fld>
            <a:endParaRPr lang="en-US" altLang="en-US" dirty="0"/>
          </a:p>
        </p:txBody>
      </p:sp>
      <p:sp>
        <p:nvSpPr>
          <p:cNvPr id="31" name="TextBox 30">
            <a:extLst>
              <a:ext uri="{FF2B5EF4-FFF2-40B4-BE49-F238E27FC236}">
                <a16:creationId xmlns:a16="http://schemas.microsoft.com/office/drawing/2014/main" id="{47105093-CE86-A8EE-7D08-F04C54AF3FB5}"/>
              </a:ext>
            </a:extLst>
          </p:cNvPr>
          <p:cNvSpPr txBox="1"/>
          <p:nvPr/>
        </p:nvSpPr>
        <p:spPr>
          <a:xfrm>
            <a:off x="1825114" y="4074293"/>
            <a:ext cx="689612" cy="307777"/>
          </a:xfrm>
          <a:prstGeom prst="rect">
            <a:avLst/>
          </a:prstGeom>
          <a:noFill/>
        </p:spPr>
        <p:txBody>
          <a:bodyPr wrap="none" rtlCol="0">
            <a:spAutoFit/>
          </a:bodyPr>
          <a:lstStyle/>
          <a:p>
            <a:r>
              <a:rPr lang="en-US" dirty="0"/>
              <a:t>Input</a:t>
            </a:r>
          </a:p>
        </p:txBody>
      </p:sp>
      <p:sp>
        <p:nvSpPr>
          <p:cNvPr id="32" name="TextBox 31">
            <a:extLst>
              <a:ext uri="{FF2B5EF4-FFF2-40B4-BE49-F238E27FC236}">
                <a16:creationId xmlns:a16="http://schemas.microsoft.com/office/drawing/2014/main" id="{97F14EDB-A740-88E5-5863-35DE337A0791}"/>
              </a:ext>
            </a:extLst>
          </p:cNvPr>
          <p:cNvSpPr txBox="1"/>
          <p:nvPr/>
        </p:nvSpPr>
        <p:spPr>
          <a:xfrm>
            <a:off x="6910761" y="4074293"/>
            <a:ext cx="816249" cy="307777"/>
          </a:xfrm>
          <a:prstGeom prst="rect">
            <a:avLst/>
          </a:prstGeom>
          <a:noFill/>
        </p:spPr>
        <p:txBody>
          <a:bodyPr wrap="none" rtlCol="0">
            <a:spAutoFit/>
          </a:bodyPr>
          <a:lstStyle/>
          <a:p>
            <a:r>
              <a:rPr lang="en-US" dirty="0"/>
              <a:t>Output</a:t>
            </a:r>
          </a:p>
        </p:txBody>
      </p:sp>
      <p:sp>
        <p:nvSpPr>
          <p:cNvPr id="33" name="Rectangle 32">
            <a:extLst>
              <a:ext uri="{FF2B5EF4-FFF2-40B4-BE49-F238E27FC236}">
                <a16:creationId xmlns:a16="http://schemas.microsoft.com/office/drawing/2014/main" id="{D02A9638-DD62-43EF-371F-D2D6E8ACC4C6}"/>
              </a:ext>
            </a:extLst>
          </p:cNvPr>
          <p:cNvSpPr/>
          <p:nvPr/>
        </p:nvSpPr>
        <p:spPr bwMode="auto">
          <a:xfrm>
            <a:off x="3806734" y="3068330"/>
            <a:ext cx="1240971" cy="52322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NEURAL NETWORK</a:t>
            </a:r>
          </a:p>
        </p:txBody>
      </p:sp>
      <p:cxnSp>
        <p:nvCxnSpPr>
          <p:cNvPr id="34" name="Straight Arrow Connector 33">
            <a:extLst>
              <a:ext uri="{FF2B5EF4-FFF2-40B4-BE49-F238E27FC236}">
                <a16:creationId xmlns:a16="http://schemas.microsoft.com/office/drawing/2014/main" id="{137374C2-060E-7FC6-23C0-9117B127876E}"/>
              </a:ext>
            </a:extLst>
          </p:cNvPr>
          <p:cNvCxnSpPr>
            <a:cxnSpLocks/>
            <a:endCxn id="33" idx="1"/>
          </p:cNvCxnSpPr>
          <p:nvPr/>
        </p:nvCxnSpPr>
        <p:spPr bwMode="auto">
          <a:xfrm>
            <a:off x="2859483" y="3329940"/>
            <a:ext cx="947251" cy="0"/>
          </a:xfrm>
          <a:prstGeom prst="straightConnector1">
            <a:avLst/>
          </a:prstGeom>
          <a:noFill/>
          <a:ln w="952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C3E83830-05DA-2DA4-9F17-04258E04F816}"/>
              </a:ext>
            </a:extLst>
          </p:cNvPr>
          <p:cNvCxnSpPr>
            <a:cxnSpLocks/>
            <a:stCxn id="33" idx="3"/>
          </p:cNvCxnSpPr>
          <p:nvPr/>
        </p:nvCxnSpPr>
        <p:spPr bwMode="auto">
          <a:xfrm>
            <a:off x="5047705" y="3329940"/>
            <a:ext cx="905326" cy="0"/>
          </a:xfrm>
          <a:prstGeom prst="straightConnector1">
            <a:avLst/>
          </a:prstGeom>
          <a:noFill/>
          <a:ln w="9525" cap="flat" cmpd="sng" algn="ctr">
            <a:solidFill>
              <a:schemeClr val="tx1"/>
            </a:solidFill>
            <a:prstDash val="solid"/>
            <a:round/>
            <a:headEnd type="none" w="med" len="med"/>
            <a:tailEnd type="triangle"/>
          </a:ln>
          <a:effectLst/>
        </p:spPr>
      </p:cxnSp>
      <p:pic>
        <p:nvPicPr>
          <p:cNvPr id="4098" name="Picture 2" descr="Most Beautiful Mountain Views on Earth | Far &amp; Wide">
            <a:extLst>
              <a:ext uri="{FF2B5EF4-FFF2-40B4-BE49-F238E27FC236}">
                <a16:creationId xmlns:a16="http://schemas.microsoft.com/office/drawing/2014/main" id="{06C97C71-5C7D-BA7A-3853-59DD9916E5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8483" y="2528402"/>
            <a:ext cx="1582874" cy="158287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ABF093F-62A7-9FC7-EC53-723B506EB478}"/>
              </a:ext>
            </a:extLst>
          </p:cNvPr>
          <p:cNvSpPr txBox="1"/>
          <p:nvPr/>
        </p:nvSpPr>
        <p:spPr>
          <a:xfrm>
            <a:off x="5999348" y="2960608"/>
            <a:ext cx="2763652" cy="738664"/>
          </a:xfrm>
          <a:prstGeom prst="rect">
            <a:avLst/>
          </a:prstGeom>
          <a:noFill/>
        </p:spPr>
        <p:txBody>
          <a:bodyPr wrap="square" rtlCol="0">
            <a:spAutoFit/>
          </a:bodyPr>
          <a:lstStyle/>
          <a:p>
            <a:r>
              <a:rPr lang="en-GB" b="0" dirty="0"/>
              <a:t>A mountain landscape, with a lake in the background and a person on top of a pinnacle</a:t>
            </a:r>
          </a:p>
        </p:txBody>
      </p:sp>
    </p:spTree>
    <p:extLst>
      <p:ext uri="{BB962C8B-B14F-4D97-AF65-F5344CB8AC3E}">
        <p14:creationId xmlns:p14="http://schemas.microsoft.com/office/powerpoint/2010/main" val="344683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F62E-E34C-B4E5-A11D-2E3879DB2802}"/>
              </a:ext>
            </a:extLst>
          </p:cNvPr>
          <p:cNvSpPr>
            <a:spLocks noGrp="1"/>
          </p:cNvSpPr>
          <p:nvPr>
            <p:ph type="title"/>
          </p:nvPr>
        </p:nvSpPr>
        <p:spPr/>
        <p:txBody>
          <a:bodyPr/>
          <a:lstStyle/>
          <a:p>
            <a:r>
              <a:rPr lang="en-GB" dirty="0"/>
              <a:t>Sentiment classification</a:t>
            </a:r>
          </a:p>
        </p:txBody>
      </p:sp>
      <p:sp>
        <p:nvSpPr>
          <p:cNvPr id="4" name="Slide Number Placeholder 3">
            <a:extLst>
              <a:ext uri="{FF2B5EF4-FFF2-40B4-BE49-F238E27FC236}">
                <a16:creationId xmlns:a16="http://schemas.microsoft.com/office/drawing/2014/main" id="{9235E559-45E3-67D7-7C44-6A3705B3C995}"/>
              </a:ext>
            </a:extLst>
          </p:cNvPr>
          <p:cNvSpPr>
            <a:spLocks noGrp="1"/>
          </p:cNvSpPr>
          <p:nvPr>
            <p:ph type="sldNum" sz="quarter" idx="10"/>
          </p:nvPr>
        </p:nvSpPr>
        <p:spPr/>
        <p:txBody>
          <a:bodyPr/>
          <a:lstStyle/>
          <a:p>
            <a:pPr>
              <a:defRPr/>
            </a:pPr>
            <a:fld id="{C0C129EA-2822-4902-B97F-67B28F501226}" type="slidenum">
              <a:rPr lang="en-US" altLang="en-US" smtClean="0"/>
              <a:pPr>
                <a:defRPr/>
              </a:pPr>
              <a:t>14</a:t>
            </a:fld>
            <a:endParaRPr lang="en-US" altLang="en-US" dirty="0"/>
          </a:p>
        </p:txBody>
      </p:sp>
      <p:sp>
        <p:nvSpPr>
          <p:cNvPr id="6" name="TextBox 5">
            <a:extLst>
              <a:ext uri="{FF2B5EF4-FFF2-40B4-BE49-F238E27FC236}">
                <a16:creationId xmlns:a16="http://schemas.microsoft.com/office/drawing/2014/main" id="{74B54D11-6154-5E25-6A4D-DEF565A71844}"/>
              </a:ext>
            </a:extLst>
          </p:cNvPr>
          <p:cNvSpPr txBox="1"/>
          <p:nvPr/>
        </p:nvSpPr>
        <p:spPr>
          <a:xfrm>
            <a:off x="1902867" y="3776188"/>
            <a:ext cx="689612" cy="307777"/>
          </a:xfrm>
          <a:prstGeom prst="rect">
            <a:avLst/>
          </a:prstGeom>
          <a:noFill/>
        </p:spPr>
        <p:txBody>
          <a:bodyPr wrap="none" rtlCol="0">
            <a:spAutoFit/>
          </a:bodyPr>
          <a:lstStyle/>
          <a:p>
            <a:r>
              <a:rPr lang="en-US" dirty="0"/>
              <a:t>Input</a:t>
            </a:r>
          </a:p>
        </p:txBody>
      </p:sp>
      <p:sp>
        <p:nvSpPr>
          <p:cNvPr id="7" name="TextBox 6">
            <a:extLst>
              <a:ext uri="{FF2B5EF4-FFF2-40B4-BE49-F238E27FC236}">
                <a16:creationId xmlns:a16="http://schemas.microsoft.com/office/drawing/2014/main" id="{E6F90674-A904-A7C6-1E60-C92DAC222740}"/>
              </a:ext>
            </a:extLst>
          </p:cNvPr>
          <p:cNvSpPr txBox="1"/>
          <p:nvPr/>
        </p:nvSpPr>
        <p:spPr>
          <a:xfrm>
            <a:off x="6451552" y="3776188"/>
            <a:ext cx="816249" cy="307777"/>
          </a:xfrm>
          <a:prstGeom prst="rect">
            <a:avLst/>
          </a:prstGeom>
          <a:noFill/>
        </p:spPr>
        <p:txBody>
          <a:bodyPr wrap="none" rtlCol="0">
            <a:spAutoFit/>
          </a:bodyPr>
          <a:lstStyle/>
          <a:p>
            <a:r>
              <a:rPr lang="en-US" dirty="0"/>
              <a:t>Output</a:t>
            </a:r>
          </a:p>
        </p:txBody>
      </p:sp>
      <p:sp>
        <p:nvSpPr>
          <p:cNvPr id="8" name="Rectangle 7">
            <a:extLst>
              <a:ext uri="{FF2B5EF4-FFF2-40B4-BE49-F238E27FC236}">
                <a16:creationId xmlns:a16="http://schemas.microsoft.com/office/drawing/2014/main" id="{032340EC-70E2-6977-2241-C24878CF1CE6}"/>
              </a:ext>
            </a:extLst>
          </p:cNvPr>
          <p:cNvSpPr/>
          <p:nvPr/>
        </p:nvSpPr>
        <p:spPr bwMode="auto">
          <a:xfrm>
            <a:off x="4234509" y="3007370"/>
            <a:ext cx="1240971" cy="52322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NEURAL NETWORK</a:t>
            </a:r>
          </a:p>
        </p:txBody>
      </p:sp>
      <p:cxnSp>
        <p:nvCxnSpPr>
          <p:cNvPr id="9" name="Straight Arrow Connector 8">
            <a:extLst>
              <a:ext uri="{FF2B5EF4-FFF2-40B4-BE49-F238E27FC236}">
                <a16:creationId xmlns:a16="http://schemas.microsoft.com/office/drawing/2014/main" id="{FF2BF817-D169-83FA-32AB-33C44CC9BF57}"/>
              </a:ext>
            </a:extLst>
          </p:cNvPr>
          <p:cNvCxnSpPr>
            <a:cxnSpLocks/>
            <a:stCxn id="12" idx="3"/>
            <a:endCxn id="8" idx="1"/>
          </p:cNvCxnSpPr>
          <p:nvPr/>
        </p:nvCxnSpPr>
        <p:spPr bwMode="auto">
          <a:xfrm>
            <a:off x="3759039" y="3268980"/>
            <a:ext cx="475470" cy="0"/>
          </a:xfrm>
          <a:prstGeom prst="straightConnector1">
            <a:avLst/>
          </a:prstGeom>
          <a:no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A9A8D458-2083-5149-4EBF-F523442DF25E}"/>
              </a:ext>
            </a:extLst>
          </p:cNvPr>
          <p:cNvCxnSpPr>
            <a:cxnSpLocks/>
            <a:stCxn id="8" idx="3"/>
          </p:cNvCxnSpPr>
          <p:nvPr/>
        </p:nvCxnSpPr>
        <p:spPr bwMode="auto">
          <a:xfrm>
            <a:off x="5475480" y="3268980"/>
            <a:ext cx="635760" cy="0"/>
          </a:xfrm>
          <a:prstGeom prst="straightConnector1">
            <a:avLst/>
          </a:prstGeom>
          <a:noFill/>
          <a:ln w="9525"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86162B42-0CAD-5B1D-CE4E-505B5A29FE19}"/>
              </a:ext>
            </a:extLst>
          </p:cNvPr>
          <p:cNvSpPr txBox="1"/>
          <p:nvPr/>
        </p:nvSpPr>
        <p:spPr>
          <a:xfrm>
            <a:off x="995387" y="3007370"/>
            <a:ext cx="2763652" cy="523220"/>
          </a:xfrm>
          <a:prstGeom prst="rect">
            <a:avLst/>
          </a:prstGeom>
          <a:noFill/>
        </p:spPr>
        <p:txBody>
          <a:bodyPr wrap="square" rtlCol="0">
            <a:spAutoFit/>
          </a:bodyPr>
          <a:lstStyle/>
          <a:p>
            <a:r>
              <a:rPr lang="en-GB" b="0" dirty="0"/>
              <a:t>Today it is sunny outside! So excited for the day to come!</a:t>
            </a:r>
          </a:p>
        </p:txBody>
      </p:sp>
      <p:sp>
        <p:nvSpPr>
          <p:cNvPr id="17" name="Oval 16">
            <a:extLst>
              <a:ext uri="{FF2B5EF4-FFF2-40B4-BE49-F238E27FC236}">
                <a16:creationId xmlns:a16="http://schemas.microsoft.com/office/drawing/2014/main" id="{926AEF1F-F155-AC02-0A49-D5B847F083F0}"/>
              </a:ext>
            </a:extLst>
          </p:cNvPr>
          <p:cNvSpPr/>
          <p:nvPr/>
        </p:nvSpPr>
        <p:spPr bwMode="auto">
          <a:xfrm>
            <a:off x="6276734" y="3171332"/>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8" name="Oval 17">
            <a:extLst>
              <a:ext uri="{FF2B5EF4-FFF2-40B4-BE49-F238E27FC236}">
                <a16:creationId xmlns:a16="http://schemas.microsoft.com/office/drawing/2014/main" id="{309EA5BD-BAEA-262A-0CED-7EEE62686C7A}"/>
              </a:ext>
            </a:extLst>
          </p:cNvPr>
          <p:cNvSpPr/>
          <p:nvPr/>
        </p:nvSpPr>
        <p:spPr bwMode="auto">
          <a:xfrm>
            <a:off x="6276735" y="3408677"/>
            <a:ext cx="174819" cy="16795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9" name="Oval 18">
            <a:extLst>
              <a:ext uri="{FF2B5EF4-FFF2-40B4-BE49-F238E27FC236}">
                <a16:creationId xmlns:a16="http://schemas.microsoft.com/office/drawing/2014/main" id="{F5814186-D010-E9A3-6BCF-4A82904E934D}"/>
              </a:ext>
            </a:extLst>
          </p:cNvPr>
          <p:cNvSpPr/>
          <p:nvPr/>
        </p:nvSpPr>
        <p:spPr bwMode="auto">
          <a:xfrm>
            <a:off x="6276733" y="2963696"/>
            <a:ext cx="174819" cy="167951"/>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1" name="TextBox 20">
            <a:extLst>
              <a:ext uri="{FF2B5EF4-FFF2-40B4-BE49-F238E27FC236}">
                <a16:creationId xmlns:a16="http://schemas.microsoft.com/office/drawing/2014/main" id="{ACC6E591-F47A-77DA-CE64-1628C8013EA9}"/>
              </a:ext>
            </a:extLst>
          </p:cNvPr>
          <p:cNvSpPr txBox="1"/>
          <p:nvPr/>
        </p:nvSpPr>
        <p:spPr>
          <a:xfrm flipH="1">
            <a:off x="6451552" y="2893782"/>
            <a:ext cx="2439202" cy="307777"/>
          </a:xfrm>
          <a:prstGeom prst="rect">
            <a:avLst/>
          </a:prstGeom>
          <a:noFill/>
        </p:spPr>
        <p:txBody>
          <a:bodyPr wrap="square" rtlCol="0">
            <a:spAutoFit/>
          </a:bodyPr>
          <a:lstStyle/>
          <a:p>
            <a:r>
              <a:rPr lang="en-GB" dirty="0"/>
              <a:t>Positive</a:t>
            </a:r>
          </a:p>
        </p:txBody>
      </p:sp>
      <p:sp>
        <p:nvSpPr>
          <p:cNvPr id="22" name="TextBox 21">
            <a:extLst>
              <a:ext uri="{FF2B5EF4-FFF2-40B4-BE49-F238E27FC236}">
                <a16:creationId xmlns:a16="http://schemas.microsoft.com/office/drawing/2014/main" id="{78F3A367-D9BC-6FFE-74B7-7B765E3ADFD2}"/>
              </a:ext>
            </a:extLst>
          </p:cNvPr>
          <p:cNvSpPr txBox="1"/>
          <p:nvPr/>
        </p:nvSpPr>
        <p:spPr>
          <a:xfrm flipH="1">
            <a:off x="6451552" y="3105983"/>
            <a:ext cx="2439202" cy="307777"/>
          </a:xfrm>
          <a:prstGeom prst="rect">
            <a:avLst/>
          </a:prstGeom>
          <a:noFill/>
        </p:spPr>
        <p:txBody>
          <a:bodyPr wrap="square" rtlCol="0">
            <a:spAutoFit/>
          </a:bodyPr>
          <a:lstStyle/>
          <a:p>
            <a:r>
              <a:rPr lang="en-GB" dirty="0"/>
              <a:t>Neutral</a:t>
            </a:r>
          </a:p>
        </p:txBody>
      </p:sp>
      <p:sp>
        <p:nvSpPr>
          <p:cNvPr id="23" name="TextBox 22">
            <a:extLst>
              <a:ext uri="{FF2B5EF4-FFF2-40B4-BE49-F238E27FC236}">
                <a16:creationId xmlns:a16="http://schemas.microsoft.com/office/drawing/2014/main" id="{D69EAAE0-DE89-C010-1ECB-5272FC7647DE}"/>
              </a:ext>
            </a:extLst>
          </p:cNvPr>
          <p:cNvSpPr txBox="1"/>
          <p:nvPr/>
        </p:nvSpPr>
        <p:spPr>
          <a:xfrm flipH="1">
            <a:off x="6451552" y="3334985"/>
            <a:ext cx="2439202" cy="307777"/>
          </a:xfrm>
          <a:prstGeom prst="rect">
            <a:avLst/>
          </a:prstGeom>
          <a:noFill/>
        </p:spPr>
        <p:txBody>
          <a:bodyPr wrap="square" rtlCol="0">
            <a:spAutoFit/>
          </a:bodyPr>
          <a:lstStyle/>
          <a:p>
            <a:r>
              <a:rPr lang="en-GB" dirty="0"/>
              <a:t>Negative</a:t>
            </a:r>
          </a:p>
        </p:txBody>
      </p:sp>
    </p:spTree>
    <p:extLst>
      <p:ext uri="{BB962C8B-B14F-4D97-AF65-F5344CB8AC3E}">
        <p14:creationId xmlns:p14="http://schemas.microsoft.com/office/powerpoint/2010/main" val="1906265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FB24-9D2C-2CF3-1E51-C4368D9C328D}"/>
              </a:ext>
            </a:extLst>
          </p:cNvPr>
          <p:cNvSpPr>
            <a:spLocks noGrp="1"/>
          </p:cNvSpPr>
          <p:nvPr>
            <p:ph type="title"/>
          </p:nvPr>
        </p:nvSpPr>
        <p:spPr/>
        <p:txBody>
          <a:bodyPr/>
          <a:lstStyle/>
          <a:p>
            <a:r>
              <a:rPr lang="en-GB" dirty="0"/>
              <a:t>Many others possibilities..</a:t>
            </a:r>
          </a:p>
        </p:txBody>
      </p:sp>
      <p:sp>
        <p:nvSpPr>
          <p:cNvPr id="3" name="Content Placeholder 2">
            <a:extLst>
              <a:ext uri="{FF2B5EF4-FFF2-40B4-BE49-F238E27FC236}">
                <a16:creationId xmlns:a16="http://schemas.microsoft.com/office/drawing/2014/main" id="{F88D6817-97ED-3A89-5568-603685CD6BD7}"/>
              </a:ext>
            </a:extLst>
          </p:cNvPr>
          <p:cNvSpPr>
            <a:spLocks noGrp="1"/>
          </p:cNvSpPr>
          <p:nvPr>
            <p:ph idx="1"/>
          </p:nvPr>
        </p:nvSpPr>
        <p:spPr/>
        <p:txBody>
          <a:bodyPr/>
          <a:lstStyle/>
          <a:p>
            <a:r>
              <a:rPr lang="en-GB" dirty="0"/>
              <a:t>Object detection </a:t>
            </a:r>
          </a:p>
          <a:p>
            <a:r>
              <a:rPr lang="en-GB" dirty="0"/>
              <a:t>Segmentation </a:t>
            </a:r>
          </a:p>
          <a:p>
            <a:r>
              <a:rPr lang="en-GB" dirty="0"/>
              <a:t>Image super resolution</a:t>
            </a:r>
          </a:p>
          <a:p>
            <a:r>
              <a:rPr lang="en-GB" dirty="0" err="1"/>
              <a:t>Ecc</a:t>
            </a:r>
            <a:r>
              <a:rPr lang="en-GB" dirty="0"/>
              <a:t> </a:t>
            </a:r>
            <a:r>
              <a:rPr lang="en-GB" dirty="0" err="1"/>
              <a:t>ecc</a:t>
            </a:r>
            <a:endParaRPr lang="en-GB" dirty="0"/>
          </a:p>
          <a:p>
            <a:endParaRPr lang="en-GB" dirty="0"/>
          </a:p>
        </p:txBody>
      </p:sp>
      <p:sp>
        <p:nvSpPr>
          <p:cNvPr id="4" name="Slide Number Placeholder 3">
            <a:extLst>
              <a:ext uri="{FF2B5EF4-FFF2-40B4-BE49-F238E27FC236}">
                <a16:creationId xmlns:a16="http://schemas.microsoft.com/office/drawing/2014/main" id="{3E869676-AC20-23F6-8762-3667856E1398}"/>
              </a:ext>
            </a:extLst>
          </p:cNvPr>
          <p:cNvSpPr>
            <a:spLocks noGrp="1"/>
          </p:cNvSpPr>
          <p:nvPr>
            <p:ph type="sldNum" sz="quarter" idx="10"/>
          </p:nvPr>
        </p:nvSpPr>
        <p:spPr/>
        <p:txBody>
          <a:bodyPr/>
          <a:lstStyle/>
          <a:p>
            <a:pPr>
              <a:defRPr/>
            </a:pPr>
            <a:fld id="{C0C129EA-2822-4902-B97F-67B28F501226}" type="slidenum">
              <a:rPr lang="en-US" altLang="en-US" smtClean="0"/>
              <a:pPr>
                <a:defRPr/>
              </a:pPr>
              <a:t>15</a:t>
            </a:fld>
            <a:endParaRPr lang="en-US" altLang="en-US" dirty="0"/>
          </a:p>
        </p:txBody>
      </p:sp>
    </p:spTree>
    <p:extLst>
      <p:ext uri="{BB962C8B-B14F-4D97-AF65-F5344CB8AC3E}">
        <p14:creationId xmlns:p14="http://schemas.microsoft.com/office/powerpoint/2010/main" val="74386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16</a:t>
            </a:fld>
            <a:endParaRPr lang="en-US" altLang="en-US" sz="1400">
              <a:solidFill>
                <a:schemeClr val="bg2"/>
              </a:solidFill>
              <a:latin typeface="Tahoma" panose="020B0604030504040204" pitchFamily="34" charset="0"/>
            </a:endParaRPr>
          </a:p>
        </p:txBody>
      </p:sp>
      <p:sp>
        <p:nvSpPr>
          <p:cNvPr id="2" name="TextBox 1"/>
          <p:cNvSpPr txBox="1"/>
          <p:nvPr/>
        </p:nvSpPr>
        <p:spPr>
          <a:xfrm>
            <a:off x="2658294" y="212436"/>
            <a:ext cx="3853940" cy="523220"/>
          </a:xfrm>
          <a:prstGeom prst="rect">
            <a:avLst/>
          </a:prstGeom>
          <a:noFill/>
        </p:spPr>
        <p:txBody>
          <a:bodyPr wrap="none" rtlCol="0">
            <a:spAutoFit/>
          </a:bodyPr>
          <a:lstStyle/>
          <a:p>
            <a:pPr algn="ctr"/>
            <a:r>
              <a:rPr lang="en-US" sz="2800" dirty="0">
                <a:solidFill>
                  <a:srgbClr val="3333CC"/>
                </a:solidFill>
              </a:rPr>
              <a:t>Binary Classification</a:t>
            </a:r>
            <a:endParaRPr lang="en-US" sz="2800" b="0" dirty="0">
              <a:solidFill>
                <a:srgbClr val="3333CC"/>
              </a:solidFill>
            </a:endParaRPr>
          </a:p>
        </p:txBody>
      </p:sp>
      <p:sp>
        <p:nvSpPr>
          <p:cNvPr id="5" name="Text Box 4"/>
          <p:cNvSpPr txBox="1">
            <a:spLocks noChangeArrowheads="1"/>
          </p:cNvSpPr>
          <p:nvPr/>
        </p:nvSpPr>
        <p:spPr bwMode="auto">
          <a:xfrm>
            <a:off x="1049682" y="1743080"/>
            <a:ext cx="7927759" cy="204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Binary classification: Classification of samples into two groups.</a:t>
            </a: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13" name="Rectangle 12"/>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4" name="TextBox 1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5" name="Rectangle 14"/>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6" name="TextBox 15"/>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17" name="Picture 16">
            <a:extLst>
              <a:ext uri="{FF2B5EF4-FFF2-40B4-BE49-F238E27FC236}">
                <a16:creationId xmlns:a16="http://schemas.microsoft.com/office/drawing/2014/main" id="{A3D25407-D1A0-D97D-06C1-FADCB5489D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5137" y="3048518"/>
            <a:ext cx="1379126" cy="1476790"/>
          </a:xfrm>
          <a:prstGeom prst="rect">
            <a:avLst/>
          </a:prstGeom>
        </p:spPr>
      </p:pic>
      <p:sp>
        <p:nvSpPr>
          <p:cNvPr id="18" name="TextBox 17">
            <a:extLst>
              <a:ext uri="{FF2B5EF4-FFF2-40B4-BE49-F238E27FC236}">
                <a16:creationId xmlns:a16="http://schemas.microsoft.com/office/drawing/2014/main" id="{2E8F3747-2CC6-F198-43A8-2ACEABB12AD9}"/>
              </a:ext>
            </a:extLst>
          </p:cNvPr>
          <p:cNvSpPr txBox="1"/>
          <p:nvPr/>
        </p:nvSpPr>
        <p:spPr>
          <a:xfrm>
            <a:off x="6097811" y="3633024"/>
            <a:ext cx="1098378" cy="307777"/>
          </a:xfrm>
          <a:prstGeom prst="rect">
            <a:avLst/>
          </a:prstGeom>
          <a:noFill/>
        </p:spPr>
        <p:txBody>
          <a:bodyPr wrap="none" rtlCol="0">
            <a:spAutoFit/>
          </a:bodyPr>
          <a:lstStyle/>
          <a:p>
            <a:pPr algn="ctr"/>
            <a:r>
              <a:rPr lang="en-US" dirty="0">
                <a:solidFill>
                  <a:srgbClr val="FF0000"/>
                </a:solidFill>
              </a:rPr>
              <a:t>It is a cat!</a:t>
            </a:r>
          </a:p>
        </p:txBody>
      </p:sp>
      <p:sp>
        <p:nvSpPr>
          <p:cNvPr id="19" name="TextBox 18">
            <a:extLst>
              <a:ext uri="{FF2B5EF4-FFF2-40B4-BE49-F238E27FC236}">
                <a16:creationId xmlns:a16="http://schemas.microsoft.com/office/drawing/2014/main" id="{DCCDAB82-A7EB-059A-DA6E-BDD8695FA41E}"/>
              </a:ext>
            </a:extLst>
          </p:cNvPr>
          <p:cNvSpPr txBox="1"/>
          <p:nvPr/>
        </p:nvSpPr>
        <p:spPr>
          <a:xfrm>
            <a:off x="1969894" y="4531266"/>
            <a:ext cx="689612" cy="307777"/>
          </a:xfrm>
          <a:prstGeom prst="rect">
            <a:avLst/>
          </a:prstGeom>
          <a:noFill/>
        </p:spPr>
        <p:txBody>
          <a:bodyPr wrap="none" rtlCol="0">
            <a:spAutoFit/>
          </a:bodyPr>
          <a:lstStyle/>
          <a:p>
            <a:r>
              <a:rPr lang="en-US" dirty="0"/>
              <a:t>Input</a:t>
            </a:r>
          </a:p>
        </p:txBody>
      </p:sp>
      <p:sp>
        <p:nvSpPr>
          <p:cNvPr id="20" name="TextBox 19">
            <a:extLst>
              <a:ext uri="{FF2B5EF4-FFF2-40B4-BE49-F238E27FC236}">
                <a16:creationId xmlns:a16="http://schemas.microsoft.com/office/drawing/2014/main" id="{BDCB483B-D5E8-FD92-1B55-B1B5EEAE7D10}"/>
              </a:ext>
            </a:extLst>
          </p:cNvPr>
          <p:cNvSpPr txBox="1"/>
          <p:nvPr/>
        </p:nvSpPr>
        <p:spPr>
          <a:xfrm>
            <a:off x="6238875" y="4525308"/>
            <a:ext cx="816249" cy="307777"/>
          </a:xfrm>
          <a:prstGeom prst="rect">
            <a:avLst/>
          </a:prstGeom>
          <a:noFill/>
        </p:spPr>
        <p:txBody>
          <a:bodyPr wrap="none" rtlCol="0">
            <a:spAutoFit/>
          </a:bodyPr>
          <a:lstStyle/>
          <a:p>
            <a:r>
              <a:rPr lang="en-US" dirty="0"/>
              <a:t>Output</a:t>
            </a:r>
          </a:p>
        </p:txBody>
      </p:sp>
      <p:sp>
        <p:nvSpPr>
          <p:cNvPr id="21" name="Rectangle 20">
            <a:extLst>
              <a:ext uri="{FF2B5EF4-FFF2-40B4-BE49-F238E27FC236}">
                <a16:creationId xmlns:a16="http://schemas.microsoft.com/office/drawing/2014/main" id="{DF7D17F9-8AA7-5CED-6468-0323D8FE9650}"/>
              </a:ext>
            </a:extLst>
          </p:cNvPr>
          <p:cNvSpPr/>
          <p:nvPr/>
        </p:nvSpPr>
        <p:spPr bwMode="auto">
          <a:xfrm>
            <a:off x="3951514" y="3525303"/>
            <a:ext cx="1240971" cy="52322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NEURAL NETWORK</a:t>
            </a:r>
          </a:p>
        </p:txBody>
      </p:sp>
      <p:cxnSp>
        <p:nvCxnSpPr>
          <p:cNvPr id="22" name="Straight Arrow Connector 21">
            <a:extLst>
              <a:ext uri="{FF2B5EF4-FFF2-40B4-BE49-F238E27FC236}">
                <a16:creationId xmlns:a16="http://schemas.microsoft.com/office/drawing/2014/main" id="{ECA151BD-5C67-ADDB-5DBC-D74195BC3366}"/>
              </a:ext>
            </a:extLst>
          </p:cNvPr>
          <p:cNvCxnSpPr>
            <a:cxnSpLocks/>
            <a:stCxn id="17" idx="3"/>
            <a:endCxn id="21" idx="1"/>
          </p:cNvCxnSpPr>
          <p:nvPr/>
        </p:nvCxnSpPr>
        <p:spPr bwMode="auto">
          <a:xfrm>
            <a:off x="3004263" y="3786913"/>
            <a:ext cx="947251" cy="0"/>
          </a:xfrm>
          <a:prstGeom prst="straightConnector1">
            <a:avLst/>
          </a:prstGeom>
          <a:no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D4A57509-CBAC-826E-32DA-D27F9C09DEF1}"/>
              </a:ext>
            </a:extLst>
          </p:cNvPr>
          <p:cNvCxnSpPr>
            <a:stCxn id="21" idx="3"/>
            <a:endCxn id="18" idx="1"/>
          </p:cNvCxnSpPr>
          <p:nvPr/>
        </p:nvCxnSpPr>
        <p:spPr bwMode="auto">
          <a:xfrm>
            <a:off x="5192485" y="3786913"/>
            <a:ext cx="905326" cy="0"/>
          </a:xfrm>
          <a:prstGeom prst="straightConnector1">
            <a:avLst/>
          </a:prstGeom>
          <a:no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E83A8F74-B592-FF4B-879B-CC987644B473}"/>
              </a:ext>
            </a:extLst>
          </p:cNvPr>
          <p:cNvSpPr txBox="1"/>
          <p:nvPr/>
        </p:nvSpPr>
        <p:spPr>
          <a:xfrm>
            <a:off x="858416" y="5486400"/>
            <a:ext cx="7576457" cy="307777"/>
          </a:xfrm>
          <a:prstGeom prst="rect">
            <a:avLst/>
          </a:prstGeom>
          <a:noFill/>
        </p:spPr>
        <p:txBody>
          <a:bodyPr wrap="square" rtlCol="0">
            <a:spAutoFit/>
          </a:bodyPr>
          <a:lstStyle/>
          <a:p>
            <a:r>
              <a:rPr lang="en-GB" dirty="0"/>
              <a:t>Open the SSH connection and go to the folder …..</a:t>
            </a:r>
          </a:p>
        </p:txBody>
      </p:sp>
    </p:spTree>
    <p:extLst>
      <p:ext uri="{BB962C8B-B14F-4D97-AF65-F5344CB8AC3E}">
        <p14:creationId xmlns:p14="http://schemas.microsoft.com/office/powerpoint/2010/main" val="192201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3856-CB17-E361-9F1A-F19EDE04FD12}"/>
              </a:ext>
            </a:extLst>
          </p:cNvPr>
          <p:cNvSpPr>
            <a:spLocks noGrp="1"/>
          </p:cNvSpPr>
          <p:nvPr>
            <p:ph type="title"/>
          </p:nvPr>
        </p:nvSpPr>
        <p:spPr/>
        <p:txBody>
          <a:bodyPr/>
          <a:lstStyle/>
          <a:p>
            <a:r>
              <a:rPr lang="en-GB" dirty="0"/>
              <a:t>Convolutional neural network </a:t>
            </a:r>
          </a:p>
        </p:txBody>
      </p:sp>
      <p:sp>
        <p:nvSpPr>
          <p:cNvPr id="3" name="Content Placeholder 2">
            <a:extLst>
              <a:ext uri="{FF2B5EF4-FFF2-40B4-BE49-F238E27FC236}">
                <a16:creationId xmlns:a16="http://schemas.microsoft.com/office/drawing/2014/main" id="{797EB432-6A66-B057-CB3A-110248EAFBCA}"/>
              </a:ext>
            </a:extLst>
          </p:cNvPr>
          <p:cNvSpPr>
            <a:spLocks noGrp="1"/>
          </p:cNvSpPr>
          <p:nvPr>
            <p:ph idx="1"/>
          </p:nvPr>
        </p:nvSpPr>
        <p:spPr/>
        <p:txBody>
          <a:bodyPr/>
          <a:lstStyle/>
          <a:p>
            <a:r>
              <a:rPr lang="en-GB" dirty="0"/>
              <a:t>Introduced by Yann </a:t>
            </a:r>
            <a:r>
              <a:rPr lang="en-GB" dirty="0" err="1"/>
              <a:t>LeCun</a:t>
            </a:r>
            <a:r>
              <a:rPr lang="en-GB" dirty="0"/>
              <a:t> in 1989.</a:t>
            </a:r>
          </a:p>
          <a:p>
            <a:r>
              <a:rPr lang="en-GB" dirty="0"/>
              <a:t>One of the most used architectures in deep learning, especially when dealing with images, even tough they can be used for any data that has a fixed grid like structure (e.g. time series data). </a:t>
            </a:r>
          </a:p>
        </p:txBody>
      </p:sp>
      <p:sp>
        <p:nvSpPr>
          <p:cNvPr id="4" name="Slide Number Placeholder 3">
            <a:extLst>
              <a:ext uri="{FF2B5EF4-FFF2-40B4-BE49-F238E27FC236}">
                <a16:creationId xmlns:a16="http://schemas.microsoft.com/office/drawing/2014/main" id="{071D7401-DB43-C380-DDB8-C44EC5CD0FC7}"/>
              </a:ext>
            </a:extLst>
          </p:cNvPr>
          <p:cNvSpPr>
            <a:spLocks noGrp="1"/>
          </p:cNvSpPr>
          <p:nvPr>
            <p:ph type="sldNum" sz="quarter" idx="10"/>
          </p:nvPr>
        </p:nvSpPr>
        <p:spPr/>
        <p:txBody>
          <a:bodyPr/>
          <a:lstStyle/>
          <a:p>
            <a:pPr>
              <a:defRPr/>
            </a:pPr>
            <a:fld id="{C0C129EA-2822-4902-B97F-67B28F501226}" type="slidenum">
              <a:rPr lang="en-US" altLang="en-US" smtClean="0"/>
              <a:pPr>
                <a:defRPr/>
              </a:pPr>
              <a:t>17</a:t>
            </a:fld>
            <a:endParaRPr lang="en-US" altLang="en-US" dirty="0"/>
          </a:p>
        </p:txBody>
      </p:sp>
      <p:sp>
        <p:nvSpPr>
          <p:cNvPr id="5" name="TextBox 4">
            <a:extLst>
              <a:ext uri="{FF2B5EF4-FFF2-40B4-BE49-F238E27FC236}">
                <a16:creationId xmlns:a16="http://schemas.microsoft.com/office/drawing/2014/main" id="{83D4D290-DD64-5636-44BE-60A67F40DA6E}"/>
              </a:ext>
            </a:extLst>
          </p:cNvPr>
          <p:cNvSpPr txBox="1"/>
          <p:nvPr/>
        </p:nvSpPr>
        <p:spPr>
          <a:xfrm>
            <a:off x="2565918" y="4142792"/>
            <a:ext cx="2435290" cy="307777"/>
          </a:xfrm>
          <a:prstGeom prst="rect">
            <a:avLst/>
          </a:prstGeom>
          <a:noFill/>
        </p:spPr>
        <p:txBody>
          <a:bodyPr wrap="square" rtlCol="0">
            <a:spAutoFit/>
          </a:bodyPr>
          <a:lstStyle/>
          <a:p>
            <a:r>
              <a:rPr lang="en-GB" dirty="0" err="1"/>
              <a:t>Mettere</a:t>
            </a:r>
            <a:r>
              <a:rPr lang="en-GB" dirty="0"/>
              <a:t> </a:t>
            </a:r>
            <a:r>
              <a:rPr lang="en-GB" dirty="0" err="1"/>
              <a:t>immagine</a:t>
            </a:r>
            <a:endParaRPr lang="en-GB" dirty="0"/>
          </a:p>
        </p:txBody>
      </p:sp>
    </p:spTree>
    <p:extLst>
      <p:ext uri="{BB962C8B-B14F-4D97-AF65-F5344CB8AC3E}">
        <p14:creationId xmlns:p14="http://schemas.microsoft.com/office/powerpoint/2010/main" val="160104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FE74-F67D-35C7-7137-A64158514E79}"/>
              </a:ext>
            </a:extLst>
          </p:cNvPr>
          <p:cNvSpPr>
            <a:spLocks noGrp="1"/>
          </p:cNvSpPr>
          <p:nvPr>
            <p:ph type="title"/>
          </p:nvPr>
        </p:nvSpPr>
        <p:spPr/>
        <p:txBody>
          <a:bodyPr/>
          <a:lstStyle/>
          <a:p>
            <a:r>
              <a:rPr lang="en-GB" dirty="0"/>
              <a:t>CNN</a:t>
            </a:r>
          </a:p>
        </p:txBody>
      </p:sp>
      <p:sp>
        <p:nvSpPr>
          <p:cNvPr id="3" name="Content Placeholder 2">
            <a:extLst>
              <a:ext uri="{FF2B5EF4-FFF2-40B4-BE49-F238E27FC236}">
                <a16:creationId xmlns:a16="http://schemas.microsoft.com/office/drawing/2014/main" id="{6DD0C013-325C-F541-DCC5-A1BFDACA847D}"/>
              </a:ext>
            </a:extLst>
          </p:cNvPr>
          <p:cNvSpPr>
            <a:spLocks noGrp="1"/>
          </p:cNvSpPr>
          <p:nvPr>
            <p:ph idx="1"/>
          </p:nvPr>
        </p:nvSpPr>
        <p:spPr/>
        <p:txBody>
          <a:bodyPr/>
          <a:lstStyle/>
          <a:p>
            <a:r>
              <a:rPr lang="en-GB" dirty="0"/>
              <a:t>These networks inherit their name from a special kind of linear operation, the </a:t>
            </a:r>
            <a:r>
              <a:rPr lang="en-GB" i="1" dirty="0"/>
              <a:t>convolution.</a:t>
            </a:r>
          </a:p>
          <a:p>
            <a:r>
              <a:rPr lang="en-GB" dirty="0"/>
              <a:t>As written in the book “Deep learning” by Goodfellow et al, CNNs are networks that “</a:t>
            </a:r>
            <a:r>
              <a:rPr lang="en-GB" i="1" dirty="0"/>
              <a:t>use convolution in place of general matrix multiplication in at least one of their layers</a:t>
            </a:r>
            <a:r>
              <a:rPr lang="en-GB" dirty="0"/>
              <a:t>”</a:t>
            </a:r>
          </a:p>
          <a:p>
            <a:r>
              <a:rPr lang="en-GB" dirty="0"/>
              <a:t>Important properties of CNNs</a:t>
            </a:r>
          </a:p>
          <a:p>
            <a:pPr lvl="1"/>
            <a:r>
              <a:rPr lang="en-GB" b="1" dirty="0"/>
              <a:t>sparse interactions</a:t>
            </a:r>
            <a:r>
              <a:rPr lang="en-GB" dirty="0"/>
              <a:t> </a:t>
            </a:r>
          </a:p>
          <a:p>
            <a:pPr lvl="1"/>
            <a:r>
              <a:rPr lang="en-GB" b="1" dirty="0"/>
              <a:t>parameter</a:t>
            </a:r>
            <a:r>
              <a:rPr lang="en-GB" dirty="0"/>
              <a:t> </a:t>
            </a:r>
            <a:r>
              <a:rPr lang="en-GB" b="1" dirty="0"/>
              <a:t>sharing</a:t>
            </a:r>
            <a:r>
              <a:rPr lang="en-GB" dirty="0"/>
              <a:t> </a:t>
            </a:r>
          </a:p>
          <a:p>
            <a:pPr lvl="1"/>
            <a:r>
              <a:rPr lang="en-GB" b="1" dirty="0"/>
              <a:t>equivariant</a:t>
            </a:r>
            <a:r>
              <a:rPr lang="en-GB" dirty="0"/>
              <a:t> </a:t>
            </a:r>
            <a:r>
              <a:rPr lang="en-GB" b="1" dirty="0"/>
              <a:t>representations</a:t>
            </a:r>
            <a:endParaRPr lang="en-GB" dirty="0"/>
          </a:p>
          <a:p>
            <a:endParaRPr lang="en-GB" dirty="0"/>
          </a:p>
        </p:txBody>
      </p:sp>
      <p:sp>
        <p:nvSpPr>
          <p:cNvPr id="4" name="Slide Number Placeholder 3">
            <a:extLst>
              <a:ext uri="{FF2B5EF4-FFF2-40B4-BE49-F238E27FC236}">
                <a16:creationId xmlns:a16="http://schemas.microsoft.com/office/drawing/2014/main" id="{6425361B-69BD-7F64-B9ED-3CAD214F3049}"/>
              </a:ext>
            </a:extLst>
          </p:cNvPr>
          <p:cNvSpPr>
            <a:spLocks noGrp="1"/>
          </p:cNvSpPr>
          <p:nvPr>
            <p:ph type="sldNum" sz="quarter" idx="10"/>
          </p:nvPr>
        </p:nvSpPr>
        <p:spPr/>
        <p:txBody>
          <a:bodyPr/>
          <a:lstStyle/>
          <a:p>
            <a:pPr>
              <a:defRPr/>
            </a:pPr>
            <a:fld id="{C0C129EA-2822-4902-B97F-67B28F501226}" type="slidenum">
              <a:rPr lang="en-US" altLang="en-US" smtClean="0"/>
              <a:pPr>
                <a:defRPr/>
              </a:pPr>
              <a:t>18</a:t>
            </a:fld>
            <a:endParaRPr lang="en-US" altLang="en-US" dirty="0"/>
          </a:p>
        </p:txBody>
      </p:sp>
    </p:spTree>
    <p:extLst>
      <p:ext uri="{BB962C8B-B14F-4D97-AF65-F5344CB8AC3E}">
        <p14:creationId xmlns:p14="http://schemas.microsoft.com/office/powerpoint/2010/main" val="255946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9F49-86BB-E2CB-3CD5-63D8D839BEE5}"/>
              </a:ext>
            </a:extLst>
          </p:cNvPr>
          <p:cNvSpPr>
            <a:spLocks noGrp="1"/>
          </p:cNvSpPr>
          <p:nvPr>
            <p:ph type="title"/>
          </p:nvPr>
        </p:nvSpPr>
        <p:spPr/>
        <p:txBody>
          <a:bodyPr/>
          <a:lstStyle/>
          <a:p>
            <a:r>
              <a:rPr lang="en-GB" dirty="0"/>
              <a:t>Sparse interactions</a:t>
            </a:r>
          </a:p>
        </p:txBody>
      </p:sp>
      <p:sp>
        <p:nvSpPr>
          <p:cNvPr id="4" name="Slide Number Placeholder 3">
            <a:extLst>
              <a:ext uri="{FF2B5EF4-FFF2-40B4-BE49-F238E27FC236}">
                <a16:creationId xmlns:a16="http://schemas.microsoft.com/office/drawing/2014/main" id="{068D69E4-71A3-0DED-B985-2D0F76921543}"/>
              </a:ext>
            </a:extLst>
          </p:cNvPr>
          <p:cNvSpPr>
            <a:spLocks noGrp="1"/>
          </p:cNvSpPr>
          <p:nvPr>
            <p:ph type="sldNum" sz="quarter" idx="10"/>
          </p:nvPr>
        </p:nvSpPr>
        <p:spPr/>
        <p:txBody>
          <a:bodyPr/>
          <a:lstStyle/>
          <a:p>
            <a:pPr>
              <a:defRPr/>
            </a:pPr>
            <a:fld id="{C0C129EA-2822-4902-B97F-67B28F501226}" type="slidenum">
              <a:rPr lang="en-US" altLang="en-US" smtClean="0"/>
              <a:pPr>
                <a:defRPr/>
              </a:pPr>
              <a:t>19</a:t>
            </a:fld>
            <a:endParaRPr lang="en-US" altLang="en-US" dirty="0"/>
          </a:p>
        </p:txBody>
      </p:sp>
      <p:pic>
        <p:nvPicPr>
          <p:cNvPr id="6" name="Picture 5">
            <a:extLst>
              <a:ext uri="{FF2B5EF4-FFF2-40B4-BE49-F238E27FC236}">
                <a16:creationId xmlns:a16="http://schemas.microsoft.com/office/drawing/2014/main" id="{7A78E74A-1247-A6AF-ABA6-E5B3131CCD79}"/>
              </a:ext>
            </a:extLst>
          </p:cNvPr>
          <p:cNvPicPr>
            <a:picLocks noChangeAspect="1"/>
          </p:cNvPicPr>
          <p:nvPr/>
        </p:nvPicPr>
        <p:blipFill>
          <a:blip r:embed="rId2"/>
          <a:stretch>
            <a:fillRect/>
          </a:stretch>
        </p:blipFill>
        <p:spPr>
          <a:xfrm>
            <a:off x="1180322" y="1451389"/>
            <a:ext cx="6783355" cy="4406282"/>
          </a:xfrm>
          <a:prstGeom prst="rect">
            <a:avLst/>
          </a:prstGeom>
        </p:spPr>
      </p:pic>
      <p:sp>
        <p:nvSpPr>
          <p:cNvPr id="7" name="TextBox 6">
            <a:extLst>
              <a:ext uri="{FF2B5EF4-FFF2-40B4-BE49-F238E27FC236}">
                <a16:creationId xmlns:a16="http://schemas.microsoft.com/office/drawing/2014/main" id="{0AB8FC9F-AADB-6D81-F162-D0965B64F9C7}"/>
              </a:ext>
            </a:extLst>
          </p:cNvPr>
          <p:cNvSpPr txBox="1"/>
          <p:nvPr/>
        </p:nvSpPr>
        <p:spPr>
          <a:xfrm>
            <a:off x="1352939" y="5924762"/>
            <a:ext cx="5952930" cy="261610"/>
          </a:xfrm>
          <a:prstGeom prst="rect">
            <a:avLst/>
          </a:prstGeom>
          <a:noFill/>
        </p:spPr>
        <p:txBody>
          <a:bodyPr wrap="square" rtlCol="0">
            <a:spAutoFit/>
          </a:bodyPr>
          <a:lstStyle/>
          <a:p>
            <a:pPr algn="ctr"/>
            <a:r>
              <a:rPr lang="en-GB" sz="1050" b="0" dirty="0"/>
              <a:t>Image from “Deep Learning” by Goodfellow et al.</a:t>
            </a:r>
          </a:p>
        </p:txBody>
      </p:sp>
    </p:spTree>
    <p:extLst>
      <p:ext uri="{BB962C8B-B14F-4D97-AF65-F5344CB8AC3E}">
        <p14:creationId xmlns:p14="http://schemas.microsoft.com/office/powerpoint/2010/main" val="2596510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06B3-55B6-E091-E0FE-80C621F65B23}"/>
              </a:ext>
            </a:extLst>
          </p:cNvPr>
          <p:cNvSpPr>
            <a:spLocks noGrp="1"/>
          </p:cNvSpPr>
          <p:nvPr>
            <p:ph type="title"/>
          </p:nvPr>
        </p:nvSpPr>
        <p:spPr/>
        <p:txBody>
          <a:bodyPr/>
          <a:lstStyle/>
          <a:p>
            <a:r>
              <a:rPr lang="en-GB" dirty="0"/>
              <a:t>What I want to cover in the labs</a:t>
            </a:r>
          </a:p>
        </p:txBody>
      </p:sp>
      <p:sp>
        <p:nvSpPr>
          <p:cNvPr id="3" name="Content Placeholder 2">
            <a:extLst>
              <a:ext uri="{FF2B5EF4-FFF2-40B4-BE49-F238E27FC236}">
                <a16:creationId xmlns:a16="http://schemas.microsoft.com/office/drawing/2014/main" id="{1368B51E-24D1-7A69-7A87-BF072F5D7E1C}"/>
              </a:ext>
            </a:extLst>
          </p:cNvPr>
          <p:cNvSpPr>
            <a:spLocks noGrp="1"/>
          </p:cNvSpPr>
          <p:nvPr>
            <p:ph idx="1"/>
          </p:nvPr>
        </p:nvSpPr>
        <p:spPr/>
        <p:txBody>
          <a:bodyPr/>
          <a:lstStyle/>
          <a:p>
            <a:r>
              <a:rPr lang="en-GB" dirty="0"/>
              <a:t>Introduction</a:t>
            </a:r>
          </a:p>
          <a:p>
            <a:pPr lvl="1"/>
            <a:r>
              <a:rPr lang="en-GB" dirty="0"/>
              <a:t>Python and </a:t>
            </a:r>
            <a:r>
              <a:rPr lang="en-GB" dirty="0" err="1"/>
              <a:t>Pytorch</a:t>
            </a:r>
            <a:endParaRPr lang="en-GB" dirty="0"/>
          </a:p>
          <a:p>
            <a:pPr lvl="1"/>
            <a:r>
              <a:rPr lang="en-GB" dirty="0"/>
              <a:t>SSH connection for training</a:t>
            </a:r>
          </a:p>
          <a:p>
            <a:r>
              <a:rPr lang="en-GB" dirty="0"/>
              <a:t>Labs topics</a:t>
            </a:r>
          </a:p>
          <a:p>
            <a:pPr lvl="1"/>
            <a:r>
              <a:rPr lang="en-GB" dirty="0"/>
              <a:t>Binary classification</a:t>
            </a:r>
          </a:p>
          <a:p>
            <a:pPr lvl="1"/>
            <a:r>
              <a:rPr lang="en-GB" dirty="0"/>
              <a:t>Multiclass classification</a:t>
            </a:r>
          </a:p>
          <a:p>
            <a:pPr lvl="1"/>
            <a:r>
              <a:rPr lang="en-GB" dirty="0"/>
              <a:t>Multilabel classification</a:t>
            </a:r>
          </a:p>
          <a:p>
            <a:pPr lvl="1"/>
            <a:r>
              <a:rPr lang="en-GB" dirty="0"/>
              <a:t>Image captioning</a:t>
            </a:r>
          </a:p>
          <a:p>
            <a:pPr lvl="1"/>
            <a:r>
              <a:rPr lang="en-GB" dirty="0"/>
              <a:t>Sentiment classification</a:t>
            </a:r>
          </a:p>
        </p:txBody>
      </p:sp>
      <p:sp>
        <p:nvSpPr>
          <p:cNvPr id="4" name="Slide Number Placeholder 3">
            <a:extLst>
              <a:ext uri="{FF2B5EF4-FFF2-40B4-BE49-F238E27FC236}">
                <a16:creationId xmlns:a16="http://schemas.microsoft.com/office/drawing/2014/main" id="{9BC6AE60-C1A6-1277-5039-F36621F2AC31}"/>
              </a:ext>
            </a:extLst>
          </p:cNvPr>
          <p:cNvSpPr>
            <a:spLocks noGrp="1"/>
          </p:cNvSpPr>
          <p:nvPr>
            <p:ph type="sldNum" sz="quarter" idx="10"/>
          </p:nvPr>
        </p:nvSpPr>
        <p:spPr/>
        <p:txBody>
          <a:bodyPr/>
          <a:lstStyle/>
          <a:p>
            <a:pPr>
              <a:defRPr/>
            </a:pPr>
            <a:fld id="{C0C129EA-2822-4902-B97F-67B28F501226}" type="slidenum">
              <a:rPr lang="en-US" altLang="en-US" smtClean="0"/>
              <a:pPr>
                <a:defRPr/>
              </a:pPr>
              <a:t>2</a:t>
            </a:fld>
            <a:endParaRPr lang="en-US" altLang="en-US" dirty="0"/>
          </a:p>
        </p:txBody>
      </p:sp>
    </p:spTree>
    <p:extLst>
      <p:ext uri="{BB962C8B-B14F-4D97-AF65-F5344CB8AC3E}">
        <p14:creationId xmlns:p14="http://schemas.microsoft.com/office/powerpoint/2010/main" val="88604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7E83-B009-A06D-CF17-E681E5EB14B8}"/>
              </a:ext>
            </a:extLst>
          </p:cNvPr>
          <p:cNvSpPr>
            <a:spLocks noGrp="1"/>
          </p:cNvSpPr>
          <p:nvPr>
            <p:ph type="title"/>
          </p:nvPr>
        </p:nvSpPr>
        <p:spPr/>
        <p:txBody>
          <a:bodyPr/>
          <a:lstStyle/>
          <a:p>
            <a:r>
              <a:rPr lang="en-GB" dirty="0"/>
              <a:t>Receptive field</a:t>
            </a:r>
          </a:p>
        </p:txBody>
      </p:sp>
      <p:sp>
        <p:nvSpPr>
          <p:cNvPr id="4" name="Slide Number Placeholder 3">
            <a:extLst>
              <a:ext uri="{FF2B5EF4-FFF2-40B4-BE49-F238E27FC236}">
                <a16:creationId xmlns:a16="http://schemas.microsoft.com/office/drawing/2014/main" id="{035EE990-5FEE-279F-2103-6642DC252C09}"/>
              </a:ext>
            </a:extLst>
          </p:cNvPr>
          <p:cNvSpPr>
            <a:spLocks noGrp="1"/>
          </p:cNvSpPr>
          <p:nvPr>
            <p:ph type="sldNum" sz="quarter" idx="10"/>
          </p:nvPr>
        </p:nvSpPr>
        <p:spPr/>
        <p:txBody>
          <a:bodyPr/>
          <a:lstStyle/>
          <a:p>
            <a:pPr>
              <a:defRPr/>
            </a:pPr>
            <a:fld id="{C0C129EA-2822-4902-B97F-67B28F501226}" type="slidenum">
              <a:rPr lang="en-US" altLang="en-US" smtClean="0"/>
              <a:pPr>
                <a:defRPr/>
              </a:pPr>
              <a:t>20</a:t>
            </a:fld>
            <a:endParaRPr lang="en-US" altLang="en-US" dirty="0"/>
          </a:p>
        </p:txBody>
      </p:sp>
      <p:pic>
        <p:nvPicPr>
          <p:cNvPr id="6" name="Picture 5">
            <a:extLst>
              <a:ext uri="{FF2B5EF4-FFF2-40B4-BE49-F238E27FC236}">
                <a16:creationId xmlns:a16="http://schemas.microsoft.com/office/drawing/2014/main" id="{8A2112D6-E47A-EB7F-A5EC-B0BCDC6BE70E}"/>
              </a:ext>
            </a:extLst>
          </p:cNvPr>
          <p:cNvPicPr>
            <a:picLocks noChangeAspect="1"/>
          </p:cNvPicPr>
          <p:nvPr/>
        </p:nvPicPr>
        <p:blipFill>
          <a:blip r:embed="rId2"/>
          <a:stretch>
            <a:fillRect/>
          </a:stretch>
        </p:blipFill>
        <p:spPr>
          <a:xfrm>
            <a:off x="625151" y="1381357"/>
            <a:ext cx="7893698" cy="4777332"/>
          </a:xfrm>
          <a:prstGeom prst="rect">
            <a:avLst/>
          </a:prstGeom>
        </p:spPr>
      </p:pic>
      <p:sp>
        <p:nvSpPr>
          <p:cNvPr id="7" name="TextBox 6">
            <a:extLst>
              <a:ext uri="{FF2B5EF4-FFF2-40B4-BE49-F238E27FC236}">
                <a16:creationId xmlns:a16="http://schemas.microsoft.com/office/drawing/2014/main" id="{8A14D9A1-42D9-12D1-E1AE-037CECAD7127}"/>
              </a:ext>
            </a:extLst>
          </p:cNvPr>
          <p:cNvSpPr txBox="1"/>
          <p:nvPr/>
        </p:nvSpPr>
        <p:spPr>
          <a:xfrm>
            <a:off x="1595535" y="6117595"/>
            <a:ext cx="5952930" cy="261610"/>
          </a:xfrm>
          <a:prstGeom prst="rect">
            <a:avLst/>
          </a:prstGeom>
          <a:noFill/>
        </p:spPr>
        <p:txBody>
          <a:bodyPr wrap="square" rtlCol="0">
            <a:spAutoFit/>
          </a:bodyPr>
          <a:lstStyle/>
          <a:p>
            <a:pPr algn="ctr"/>
            <a:r>
              <a:rPr lang="en-GB" sz="1050" b="0" dirty="0"/>
              <a:t>Image from “Deep Learning” by Goodfellow et al.</a:t>
            </a:r>
          </a:p>
        </p:txBody>
      </p:sp>
    </p:spTree>
    <p:extLst>
      <p:ext uri="{BB962C8B-B14F-4D97-AF65-F5344CB8AC3E}">
        <p14:creationId xmlns:p14="http://schemas.microsoft.com/office/powerpoint/2010/main" val="189311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C455-3DFB-0546-5FA7-562F14BBC58E}"/>
              </a:ext>
            </a:extLst>
          </p:cNvPr>
          <p:cNvSpPr>
            <a:spLocks noGrp="1"/>
          </p:cNvSpPr>
          <p:nvPr>
            <p:ph type="title"/>
          </p:nvPr>
        </p:nvSpPr>
        <p:spPr/>
        <p:txBody>
          <a:bodyPr/>
          <a:lstStyle/>
          <a:p>
            <a:r>
              <a:rPr lang="en-GB" dirty="0"/>
              <a:t>Parameter sharing</a:t>
            </a:r>
          </a:p>
        </p:txBody>
      </p:sp>
      <p:sp>
        <p:nvSpPr>
          <p:cNvPr id="4" name="Slide Number Placeholder 3">
            <a:extLst>
              <a:ext uri="{FF2B5EF4-FFF2-40B4-BE49-F238E27FC236}">
                <a16:creationId xmlns:a16="http://schemas.microsoft.com/office/drawing/2014/main" id="{1F7EF6DA-D751-C31E-A825-4F69FD155C25}"/>
              </a:ext>
            </a:extLst>
          </p:cNvPr>
          <p:cNvSpPr>
            <a:spLocks noGrp="1"/>
          </p:cNvSpPr>
          <p:nvPr>
            <p:ph type="sldNum" sz="quarter" idx="10"/>
          </p:nvPr>
        </p:nvSpPr>
        <p:spPr/>
        <p:txBody>
          <a:bodyPr/>
          <a:lstStyle/>
          <a:p>
            <a:pPr>
              <a:defRPr/>
            </a:pPr>
            <a:fld id="{C0C129EA-2822-4902-B97F-67B28F501226}" type="slidenum">
              <a:rPr lang="en-US" altLang="en-US" smtClean="0"/>
              <a:pPr>
                <a:defRPr/>
              </a:pPr>
              <a:t>21</a:t>
            </a:fld>
            <a:endParaRPr lang="en-US" altLang="en-US" dirty="0"/>
          </a:p>
        </p:txBody>
      </p:sp>
      <p:pic>
        <p:nvPicPr>
          <p:cNvPr id="6" name="Picture 5">
            <a:extLst>
              <a:ext uri="{FF2B5EF4-FFF2-40B4-BE49-F238E27FC236}">
                <a16:creationId xmlns:a16="http://schemas.microsoft.com/office/drawing/2014/main" id="{BB926BDA-5DDB-24C5-56A8-168C3CBF168B}"/>
              </a:ext>
            </a:extLst>
          </p:cNvPr>
          <p:cNvPicPr>
            <a:picLocks noChangeAspect="1"/>
          </p:cNvPicPr>
          <p:nvPr/>
        </p:nvPicPr>
        <p:blipFill>
          <a:blip r:embed="rId2"/>
          <a:stretch>
            <a:fillRect/>
          </a:stretch>
        </p:blipFill>
        <p:spPr>
          <a:xfrm>
            <a:off x="573427" y="1442132"/>
            <a:ext cx="7997145" cy="4290439"/>
          </a:xfrm>
          <a:prstGeom prst="rect">
            <a:avLst/>
          </a:prstGeom>
        </p:spPr>
      </p:pic>
      <p:sp>
        <p:nvSpPr>
          <p:cNvPr id="7" name="TextBox 6">
            <a:extLst>
              <a:ext uri="{FF2B5EF4-FFF2-40B4-BE49-F238E27FC236}">
                <a16:creationId xmlns:a16="http://schemas.microsoft.com/office/drawing/2014/main" id="{5E0A6DB2-A3A8-5B02-D487-47BEE88DE5A7}"/>
              </a:ext>
            </a:extLst>
          </p:cNvPr>
          <p:cNvSpPr txBox="1"/>
          <p:nvPr/>
        </p:nvSpPr>
        <p:spPr>
          <a:xfrm>
            <a:off x="1595534" y="5986790"/>
            <a:ext cx="5952930" cy="261610"/>
          </a:xfrm>
          <a:prstGeom prst="rect">
            <a:avLst/>
          </a:prstGeom>
          <a:noFill/>
        </p:spPr>
        <p:txBody>
          <a:bodyPr wrap="square" rtlCol="0">
            <a:spAutoFit/>
          </a:bodyPr>
          <a:lstStyle/>
          <a:p>
            <a:pPr algn="ctr"/>
            <a:r>
              <a:rPr lang="en-GB" sz="1050" b="0" dirty="0"/>
              <a:t>Image from “Deep Learning” by Goodfellow et al.</a:t>
            </a:r>
          </a:p>
        </p:txBody>
      </p:sp>
    </p:spTree>
    <p:extLst>
      <p:ext uri="{BB962C8B-B14F-4D97-AF65-F5344CB8AC3E}">
        <p14:creationId xmlns:p14="http://schemas.microsoft.com/office/powerpoint/2010/main" val="86447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C784-D400-BF74-2A3A-3E38A4CFDEB1}"/>
              </a:ext>
            </a:extLst>
          </p:cNvPr>
          <p:cNvSpPr>
            <a:spLocks noGrp="1"/>
          </p:cNvSpPr>
          <p:nvPr>
            <p:ph type="title"/>
          </p:nvPr>
        </p:nvSpPr>
        <p:spPr/>
        <p:txBody>
          <a:bodyPr/>
          <a:lstStyle/>
          <a:p>
            <a:r>
              <a:rPr lang="en-GB" dirty="0"/>
              <a:t>Equivariant representations</a:t>
            </a:r>
          </a:p>
        </p:txBody>
      </p:sp>
      <p:sp>
        <p:nvSpPr>
          <p:cNvPr id="3" name="Content Placeholder 2">
            <a:extLst>
              <a:ext uri="{FF2B5EF4-FFF2-40B4-BE49-F238E27FC236}">
                <a16:creationId xmlns:a16="http://schemas.microsoft.com/office/drawing/2014/main" id="{D01FB3AA-598D-7621-C5B9-B7A041595758}"/>
              </a:ext>
            </a:extLst>
          </p:cNvPr>
          <p:cNvSpPr>
            <a:spLocks noGrp="1"/>
          </p:cNvSpPr>
          <p:nvPr>
            <p:ph idx="1"/>
          </p:nvPr>
        </p:nvSpPr>
        <p:spPr/>
        <p:txBody>
          <a:bodyPr/>
          <a:lstStyle/>
          <a:p>
            <a:r>
              <a:rPr lang="en-GB" dirty="0"/>
              <a:t>Parameter sharing causes a convolutional layer to be equivariant to translations in the input</a:t>
            </a:r>
          </a:p>
        </p:txBody>
      </p:sp>
      <p:sp>
        <p:nvSpPr>
          <p:cNvPr id="4" name="Slide Number Placeholder 3">
            <a:extLst>
              <a:ext uri="{FF2B5EF4-FFF2-40B4-BE49-F238E27FC236}">
                <a16:creationId xmlns:a16="http://schemas.microsoft.com/office/drawing/2014/main" id="{1799236A-969C-4C99-9A4D-04E4F27DE2B3}"/>
              </a:ext>
            </a:extLst>
          </p:cNvPr>
          <p:cNvSpPr>
            <a:spLocks noGrp="1"/>
          </p:cNvSpPr>
          <p:nvPr>
            <p:ph type="sldNum" sz="quarter" idx="10"/>
          </p:nvPr>
        </p:nvSpPr>
        <p:spPr/>
        <p:txBody>
          <a:bodyPr/>
          <a:lstStyle/>
          <a:p>
            <a:pPr>
              <a:defRPr/>
            </a:pPr>
            <a:fld id="{C0C129EA-2822-4902-B97F-67B28F501226}" type="slidenum">
              <a:rPr lang="en-US" altLang="en-US" smtClean="0"/>
              <a:pPr>
                <a:defRPr/>
              </a:pPr>
              <a:t>22</a:t>
            </a:fld>
            <a:endParaRPr lang="en-US" altLang="en-US" dirty="0"/>
          </a:p>
        </p:txBody>
      </p:sp>
      <p:pic>
        <p:nvPicPr>
          <p:cNvPr id="2054" name="Picture 6" descr="Park - Wikipedia">
            <a:extLst>
              <a:ext uri="{FF2B5EF4-FFF2-40B4-BE49-F238E27FC236}">
                <a16:creationId xmlns:a16="http://schemas.microsoft.com/office/drawing/2014/main" id="{5001935A-AB60-D52F-A735-6397AAFFF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2337832"/>
            <a:ext cx="2900430" cy="1871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vanese Maltese dog Poodle Puppy Cat, Lovely long-haired dog tongue,  light-brown shih tzu puppy transparent background… | Maltese dogs, Puppy  clipart, Poodle puppy">
            <a:extLst>
              <a:ext uri="{FF2B5EF4-FFF2-40B4-BE49-F238E27FC236}">
                <a16:creationId xmlns:a16="http://schemas.microsoft.com/office/drawing/2014/main" id="{F14EA62A-37C0-B74E-A3BD-BEC8267DF54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22522" y="3362775"/>
            <a:ext cx="573619" cy="695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ark - Wikipedia">
            <a:extLst>
              <a:ext uri="{FF2B5EF4-FFF2-40B4-BE49-F238E27FC236}">
                <a16:creationId xmlns:a16="http://schemas.microsoft.com/office/drawing/2014/main" id="{6368AC46-9C88-7C3D-3B30-9403D2FCD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3268" y="2337832"/>
            <a:ext cx="2900430" cy="18716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avanese Maltese dog Poodle Puppy Cat, Lovely long-haired dog tongue,  light-brown shih tzu puppy transparent background… | Maltese dogs, Puppy  clipart, Poodle puppy">
            <a:extLst>
              <a:ext uri="{FF2B5EF4-FFF2-40B4-BE49-F238E27FC236}">
                <a16:creationId xmlns:a16="http://schemas.microsoft.com/office/drawing/2014/main" id="{08A7B635-6828-45D7-7E73-3EEF27EF4CD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03585" y="2978858"/>
            <a:ext cx="573619" cy="6959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0255159-E975-A3DF-62B1-A92562DBD94C}"/>
              </a:ext>
            </a:extLst>
          </p:cNvPr>
          <p:cNvSpPr/>
          <p:nvPr/>
        </p:nvSpPr>
        <p:spPr bwMode="auto">
          <a:xfrm>
            <a:off x="1341414" y="4376057"/>
            <a:ext cx="2581307" cy="183265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cxnSp>
        <p:nvCxnSpPr>
          <p:cNvPr id="7" name="Straight Connector 6">
            <a:extLst>
              <a:ext uri="{FF2B5EF4-FFF2-40B4-BE49-F238E27FC236}">
                <a16:creationId xmlns:a16="http://schemas.microsoft.com/office/drawing/2014/main" id="{2E487350-61D7-B571-2615-3AAB5BC52979}"/>
              </a:ext>
            </a:extLst>
          </p:cNvPr>
          <p:cNvCxnSpPr>
            <a:cxnSpLocks/>
          </p:cNvCxnSpPr>
          <p:nvPr/>
        </p:nvCxnSpPr>
        <p:spPr bwMode="auto">
          <a:xfrm>
            <a:off x="1850320"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1D4B2B83-098C-33A0-F43E-CD565684DA43}"/>
              </a:ext>
            </a:extLst>
          </p:cNvPr>
          <p:cNvCxnSpPr>
            <a:cxnSpLocks/>
          </p:cNvCxnSpPr>
          <p:nvPr/>
        </p:nvCxnSpPr>
        <p:spPr bwMode="auto">
          <a:xfrm>
            <a:off x="2399058"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3B8E95F-EDB3-5CC4-E0C5-5670D6E16D5A}"/>
              </a:ext>
            </a:extLst>
          </p:cNvPr>
          <p:cNvCxnSpPr>
            <a:cxnSpLocks/>
          </p:cNvCxnSpPr>
          <p:nvPr/>
        </p:nvCxnSpPr>
        <p:spPr bwMode="auto">
          <a:xfrm>
            <a:off x="3430303"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07D0787B-D107-45A6-3A51-38B8482928F2}"/>
              </a:ext>
            </a:extLst>
          </p:cNvPr>
          <p:cNvCxnSpPr>
            <a:cxnSpLocks/>
          </p:cNvCxnSpPr>
          <p:nvPr/>
        </p:nvCxnSpPr>
        <p:spPr bwMode="auto">
          <a:xfrm>
            <a:off x="2935781"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52FF8AB-978B-4541-6716-79D35CCC4162}"/>
              </a:ext>
            </a:extLst>
          </p:cNvPr>
          <p:cNvCxnSpPr>
            <a:cxnSpLocks/>
          </p:cNvCxnSpPr>
          <p:nvPr/>
        </p:nvCxnSpPr>
        <p:spPr bwMode="auto">
          <a:xfrm>
            <a:off x="1341414" y="4851918"/>
            <a:ext cx="2581307" cy="0"/>
          </a:xfrm>
          <a:prstGeom prst="line">
            <a:avLst/>
          </a:prstGeom>
          <a:no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961C933-B1CB-BEC5-0933-8C1E9F1D83DE}"/>
              </a:ext>
            </a:extLst>
          </p:cNvPr>
          <p:cNvCxnSpPr>
            <a:cxnSpLocks/>
          </p:cNvCxnSpPr>
          <p:nvPr/>
        </p:nvCxnSpPr>
        <p:spPr bwMode="auto">
          <a:xfrm>
            <a:off x="1341414" y="5302897"/>
            <a:ext cx="2581307" cy="0"/>
          </a:xfrm>
          <a:prstGeom prst="line">
            <a:avLst/>
          </a:prstGeom>
          <a:no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DDE006AC-4290-DF9A-687E-E67F7D135E1D}"/>
              </a:ext>
            </a:extLst>
          </p:cNvPr>
          <p:cNvCxnSpPr>
            <a:cxnSpLocks/>
          </p:cNvCxnSpPr>
          <p:nvPr/>
        </p:nvCxnSpPr>
        <p:spPr bwMode="auto">
          <a:xfrm>
            <a:off x="1341414" y="5778759"/>
            <a:ext cx="2581307" cy="0"/>
          </a:xfrm>
          <a:prstGeom prst="line">
            <a:avLst/>
          </a:prstGeom>
          <a:noFill/>
          <a:ln w="9525" cap="flat" cmpd="sng" algn="ctr">
            <a:solidFill>
              <a:schemeClr val="tx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789550E0-BA56-93F9-E83A-DDCFD7A5721E}"/>
              </a:ext>
            </a:extLst>
          </p:cNvPr>
          <p:cNvSpPr/>
          <p:nvPr/>
        </p:nvSpPr>
        <p:spPr bwMode="auto">
          <a:xfrm>
            <a:off x="1850320" y="5302897"/>
            <a:ext cx="561180" cy="47585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28" name="Rectangle 27">
            <a:extLst>
              <a:ext uri="{FF2B5EF4-FFF2-40B4-BE49-F238E27FC236}">
                <a16:creationId xmlns:a16="http://schemas.microsoft.com/office/drawing/2014/main" id="{170B8300-FAC3-45EE-A1E9-BD3680901595}"/>
              </a:ext>
            </a:extLst>
          </p:cNvPr>
          <p:cNvSpPr/>
          <p:nvPr/>
        </p:nvSpPr>
        <p:spPr bwMode="auto">
          <a:xfrm>
            <a:off x="5168041" y="4376057"/>
            <a:ext cx="2581307" cy="183265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cxnSp>
        <p:nvCxnSpPr>
          <p:cNvPr id="29" name="Straight Connector 28">
            <a:extLst>
              <a:ext uri="{FF2B5EF4-FFF2-40B4-BE49-F238E27FC236}">
                <a16:creationId xmlns:a16="http://schemas.microsoft.com/office/drawing/2014/main" id="{3D18F854-9A4D-61C0-AF5F-32D6DB65036B}"/>
              </a:ext>
            </a:extLst>
          </p:cNvPr>
          <p:cNvCxnSpPr>
            <a:cxnSpLocks/>
          </p:cNvCxnSpPr>
          <p:nvPr/>
        </p:nvCxnSpPr>
        <p:spPr bwMode="auto">
          <a:xfrm>
            <a:off x="5676947"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34EB290-E375-6C70-7813-9913A69F78B1}"/>
              </a:ext>
            </a:extLst>
          </p:cNvPr>
          <p:cNvCxnSpPr>
            <a:cxnSpLocks/>
          </p:cNvCxnSpPr>
          <p:nvPr/>
        </p:nvCxnSpPr>
        <p:spPr bwMode="auto">
          <a:xfrm>
            <a:off x="6225685"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527F09EF-F8E5-811E-9B03-85242227E71F}"/>
              </a:ext>
            </a:extLst>
          </p:cNvPr>
          <p:cNvCxnSpPr>
            <a:cxnSpLocks/>
          </p:cNvCxnSpPr>
          <p:nvPr/>
        </p:nvCxnSpPr>
        <p:spPr bwMode="auto">
          <a:xfrm>
            <a:off x="7256930"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EB1AAD8-23DA-D69A-11B5-6D22F9C28303}"/>
              </a:ext>
            </a:extLst>
          </p:cNvPr>
          <p:cNvCxnSpPr>
            <a:cxnSpLocks/>
          </p:cNvCxnSpPr>
          <p:nvPr/>
        </p:nvCxnSpPr>
        <p:spPr bwMode="auto">
          <a:xfrm>
            <a:off x="6762408" y="4376057"/>
            <a:ext cx="0" cy="1832658"/>
          </a:xfrm>
          <a:prstGeom prst="line">
            <a:avLst/>
          </a:prstGeom>
          <a:no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C9F3691F-5945-66B2-B828-1D3FBF8D8F93}"/>
              </a:ext>
            </a:extLst>
          </p:cNvPr>
          <p:cNvCxnSpPr>
            <a:cxnSpLocks/>
          </p:cNvCxnSpPr>
          <p:nvPr/>
        </p:nvCxnSpPr>
        <p:spPr bwMode="auto">
          <a:xfrm>
            <a:off x="5168041" y="4851918"/>
            <a:ext cx="2581307" cy="0"/>
          </a:xfrm>
          <a:prstGeom prst="line">
            <a:avLst/>
          </a:prstGeom>
          <a:no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7E3C1EF8-F055-C805-655B-04BE3D0822C3}"/>
              </a:ext>
            </a:extLst>
          </p:cNvPr>
          <p:cNvCxnSpPr>
            <a:cxnSpLocks/>
          </p:cNvCxnSpPr>
          <p:nvPr/>
        </p:nvCxnSpPr>
        <p:spPr bwMode="auto">
          <a:xfrm>
            <a:off x="5168041" y="5302897"/>
            <a:ext cx="258130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D7551B24-A354-4F4B-5BE4-0D34E45F33C2}"/>
              </a:ext>
            </a:extLst>
          </p:cNvPr>
          <p:cNvCxnSpPr>
            <a:cxnSpLocks/>
          </p:cNvCxnSpPr>
          <p:nvPr/>
        </p:nvCxnSpPr>
        <p:spPr bwMode="auto">
          <a:xfrm>
            <a:off x="5168041" y="5778759"/>
            <a:ext cx="2581307" cy="0"/>
          </a:xfrm>
          <a:prstGeom prst="line">
            <a:avLst/>
          </a:prstGeom>
          <a:noFill/>
          <a:ln w="9525" cap="flat" cmpd="sng" algn="ctr">
            <a:solidFill>
              <a:schemeClr val="tx1"/>
            </a:solidFill>
            <a:prstDash val="solid"/>
            <a:round/>
            <a:headEnd type="none" w="med" len="med"/>
            <a:tailEnd type="none" w="med" len="med"/>
          </a:ln>
          <a:effectLst/>
        </p:spPr>
      </p:cxnSp>
      <p:sp>
        <p:nvSpPr>
          <p:cNvPr id="36" name="Rectangle 35">
            <a:extLst>
              <a:ext uri="{FF2B5EF4-FFF2-40B4-BE49-F238E27FC236}">
                <a16:creationId xmlns:a16="http://schemas.microsoft.com/office/drawing/2014/main" id="{C883CA88-B78F-5099-2929-2E2D5175102F}"/>
              </a:ext>
            </a:extLst>
          </p:cNvPr>
          <p:cNvSpPr/>
          <p:nvPr/>
        </p:nvSpPr>
        <p:spPr bwMode="auto">
          <a:xfrm>
            <a:off x="7196064" y="5175746"/>
            <a:ext cx="561180" cy="47585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Tree>
    <p:extLst>
      <p:ext uri="{BB962C8B-B14F-4D97-AF65-F5344CB8AC3E}">
        <p14:creationId xmlns:p14="http://schemas.microsoft.com/office/powerpoint/2010/main" val="3266568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374F-2A1A-FD9F-A9ED-A12604730670}"/>
              </a:ext>
            </a:extLst>
          </p:cNvPr>
          <p:cNvSpPr>
            <a:spLocks noGrp="1"/>
          </p:cNvSpPr>
          <p:nvPr>
            <p:ph type="title"/>
          </p:nvPr>
        </p:nvSpPr>
        <p:spPr/>
        <p:txBody>
          <a:bodyPr/>
          <a:lstStyle/>
          <a:p>
            <a:r>
              <a:rPr lang="en-GB" dirty="0"/>
              <a:t>CNN in practice </a:t>
            </a:r>
          </a:p>
        </p:txBody>
      </p:sp>
      <p:sp>
        <p:nvSpPr>
          <p:cNvPr id="3" name="Content Placeholder 2">
            <a:extLst>
              <a:ext uri="{FF2B5EF4-FFF2-40B4-BE49-F238E27FC236}">
                <a16:creationId xmlns:a16="http://schemas.microsoft.com/office/drawing/2014/main" id="{4BB29996-7D2C-2ED7-AC5E-7EAD44C982D0}"/>
              </a:ext>
            </a:extLst>
          </p:cNvPr>
          <p:cNvSpPr>
            <a:spLocks noGrp="1"/>
          </p:cNvSpPr>
          <p:nvPr>
            <p:ph idx="1"/>
          </p:nvPr>
        </p:nvSpPr>
        <p:spPr/>
        <p:txBody>
          <a:bodyPr/>
          <a:lstStyle/>
          <a:p>
            <a:endParaRPr lang="en-GB" dirty="0"/>
          </a:p>
          <a:p>
            <a:r>
              <a:rPr lang="en-GB" dirty="0"/>
              <a:t>Main Ingredients</a:t>
            </a:r>
          </a:p>
          <a:p>
            <a:pPr lvl="1"/>
            <a:r>
              <a:rPr lang="en-GB" dirty="0"/>
              <a:t>Convolutional layers</a:t>
            </a:r>
          </a:p>
          <a:p>
            <a:pPr lvl="1"/>
            <a:r>
              <a:rPr lang="en-GB" dirty="0"/>
              <a:t>Activation functions</a:t>
            </a:r>
          </a:p>
          <a:p>
            <a:pPr lvl="1"/>
            <a:r>
              <a:rPr lang="en-GB" dirty="0"/>
              <a:t>Pooling layers</a:t>
            </a:r>
          </a:p>
          <a:p>
            <a:r>
              <a:rPr lang="en-GB" dirty="0"/>
              <a:t>Secondary ingredients</a:t>
            </a:r>
          </a:p>
          <a:p>
            <a:pPr lvl="1"/>
            <a:r>
              <a:rPr lang="en-GB" dirty="0"/>
              <a:t>Fully connected layer (for classification)</a:t>
            </a:r>
          </a:p>
          <a:p>
            <a:pPr lvl="1"/>
            <a:r>
              <a:rPr lang="en-GB" dirty="0"/>
              <a:t>Dropout layers </a:t>
            </a:r>
          </a:p>
          <a:p>
            <a:pPr lvl="1"/>
            <a:r>
              <a:rPr lang="en-GB" dirty="0"/>
              <a:t>Batch normalization layers</a:t>
            </a:r>
          </a:p>
          <a:p>
            <a:pPr lvl="1"/>
            <a:endParaRPr lang="en-GB" dirty="0"/>
          </a:p>
          <a:p>
            <a:pPr lvl="1"/>
            <a:endParaRPr lang="en-GB" dirty="0"/>
          </a:p>
        </p:txBody>
      </p:sp>
      <p:sp>
        <p:nvSpPr>
          <p:cNvPr id="4" name="Slide Number Placeholder 3">
            <a:extLst>
              <a:ext uri="{FF2B5EF4-FFF2-40B4-BE49-F238E27FC236}">
                <a16:creationId xmlns:a16="http://schemas.microsoft.com/office/drawing/2014/main" id="{5930F540-3A3F-2708-57BE-DEB77DE24FE4}"/>
              </a:ext>
            </a:extLst>
          </p:cNvPr>
          <p:cNvSpPr>
            <a:spLocks noGrp="1"/>
          </p:cNvSpPr>
          <p:nvPr>
            <p:ph type="sldNum" sz="quarter" idx="10"/>
          </p:nvPr>
        </p:nvSpPr>
        <p:spPr/>
        <p:txBody>
          <a:bodyPr/>
          <a:lstStyle/>
          <a:p>
            <a:pPr>
              <a:defRPr/>
            </a:pPr>
            <a:fld id="{C0C129EA-2822-4902-B97F-67B28F501226}" type="slidenum">
              <a:rPr lang="en-US" altLang="en-US" smtClean="0"/>
              <a:pPr>
                <a:defRPr/>
              </a:pPr>
              <a:t>23</a:t>
            </a:fld>
            <a:endParaRPr lang="en-US" altLang="en-US" dirty="0"/>
          </a:p>
        </p:txBody>
      </p:sp>
    </p:spTree>
    <p:extLst>
      <p:ext uri="{BB962C8B-B14F-4D97-AF65-F5344CB8AC3E}">
        <p14:creationId xmlns:p14="http://schemas.microsoft.com/office/powerpoint/2010/main" val="364721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0080-E499-E008-A110-0CC91BA10D45}"/>
              </a:ext>
            </a:extLst>
          </p:cNvPr>
          <p:cNvSpPr>
            <a:spLocks noGrp="1"/>
          </p:cNvSpPr>
          <p:nvPr>
            <p:ph type="title"/>
          </p:nvPr>
        </p:nvSpPr>
        <p:spPr/>
        <p:txBody>
          <a:bodyPr/>
          <a:lstStyle/>
          <a:p>
            <a:r>
              <a:rPr lang="en-GB" dirty="0"/>
              <a:t>Proposed network</a:t>
            </a:r>
          </a:p>
        </p:txBody>
      </p:sp>
      <p:sp>
        <p:nvSpPr>
          <p:cNvPr id="3" name="Content Placeholder 2">
            <a:extLst>
              <a:ext uri="{FF2B5EF4-FFF2-40B4-BE49-F238E27FC236}">
                <a16:creationId xmlns:a16="http://schemas.microsoft.com/office/drawing/2014/main" id="{775391A3-2A52-93A9-C87B-3494CA3301BF}"/>
              </a:ext>
            </a:extLst>
          </p:cNvPr>
          <p:cNvSpPr>
            <a:spLocks noGrp="1"/>
          </p:cNvSpPr>
          <p:nvPr>
            <p:ph idx="1"/>
          </p:nvPr>
        </p:nvSpPr>
        <p:spPr/>
        <p:txBody>
          <a:bodyPr/>
          <a:lstStyle/>
          <a:p>
            <a:r>
              <a:rPr lang="en-GB" dirty="0"/>
              <a:t>We will try to implement a first simple CNN and try to classify input images into two categories: cats and dogs.</a:t>
            </a:r>
          </a:p>
          <a:p>
            <a:endParaRPr lang="en-GB" dirty="0"/>
          </a:p>
          <a:p>
            <a:r>
              <a:rPr lang="en-GB" dirty="0"/>
              <a:t>The network will have: </a:t>
            </a:r>
          </a:p>
          <a:p>
            <a:pPr lvl="1"/>
            <a:r>
              <a:rPr lang="en-GB" dirty="0"/>
              <a:t>4 convolutional layers</a:t>
            </a:r>
          </a:p>
          <a:p>
            <a:pPr lvl="1"/>
            <a:r>
              <a:rPr lang="en-GB" dirty="0"/>
              <a:t>4 pooling layers</a:t>
            </a:r>
          </a:p>
          <a:p>
            <a:pPr lvl="1"/>
            <a:r>
              <a:rPr lang="en-GB" dirty="0"/>
              <a:t>2 fully connected layers</a:t>
            </a:r>
          </a:p>
          <a:p>
            <a:pPr marL="457200" lvl="1" indent="0">
              <a:buNone/>
            </a:pPr>
            <a:endParaRPr lang="en-GB" dirty="0"/>
          </a:p>
          <a:p>
            <a:r>
              <a:rPr lang="en-GB" dirty="0"/>
              <a:t>During testing we will experiment with concepts such as batch-normalization, dropout, weight-decay, various optimizers and so on. </a:t>
            </a:r>
          </a:p>
        </p:txBody>
      </p:sp>
      <p:sp>
        <p:nvSpPr>
          <p:cNvPr id="4" name="Slide Number Placeholder 3">
            <a:extLst>
              <a:ext uri="{FF2B5EF4-FFF2-40B4-BE49-F238E27FC236}">
                <a16:creationId xmlns:a16="http://schemas.microsoft.com/office/drawing/2014/main" id="{4CD19E88-7E74-242C-5535-038F0C69DB90}"/>
              </a:ext>
            </a:extLst>
          </p:cNvPr>
          <p:cNvSpPr>
            <a:spLocks noGrp="1"/>
          </p:cNvSpPr>
          <p:nvPr>
            <p:ph type="sldNum" sz="quarter" idx="10"/>
          </p:nvPr>
        </p:nvSpPr>
        <p:spPr/>
        <p:txBody>
          <a:bodyPr/>
          <a:lstStyle/>
          <a:p>
            <a:pPr>
              <a:defRPr/>
            </a:pPr>
            <a:fld id="{C0C129EA-2822-4902-B97F-67B28F501226}" type="slidenum">
              <a:rPr lang="en-US" altLang="en-US" smtClean="0"/>
              <a:pPr>
                <a:defRPr/>
              </a:pPr>
              <a:t>24</a:t>
            </a:fld>
            <a:endParaRPr lang="en-US" altLang="en-US" dirty="0"/>
          </a:p>
        </p:txBody>
      </p:sp>
    </p:spTree>
    <p:extLst>
      <p:ext uri="{BB962C8B-B14F-4D97-AF65-F5344CB8AC3E}">
        <p14:creationId xmlns:p14="http://schemas.microsoft.com/office/powerpoint/2010/main" val="2317046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4EE3-8312-B09A-BBFB-1DFA3B574860}"/>
              </a:ext>
            </a:extLst>
          </p:cNvPr>
          <p:cNvSpPr>
            <a:spLocks noGrp="1"/>
          </p:cNvSpPr>
          <p:nvPr>
            <p:ph type="title"/>
          </p:nvPr>
        </p:nvSpPr>
        <p:spPr/>
        <p:txBody>
          <a:bodyPr/>
          <a:lstStyle/>
          <a:p>
            <a:r>
              <a:rPr lang="en-GB" dirty="0"/>
              <a:t>Proposed network: </a:t>
            </a:r>
            <a:r>
              <a:rPr lang="en-GB" dirty="0" err="1"/>
              <a:t>SimpleNet</a:t>
            </a:r>
            <a:endParaRPr lang="en-GB" dirty="0"/>
          </a:p>
        </p:txBody>
      </p:sp>
      <p:sp>
        <p:nvSpPr>
          <p:cNvPr id="4" name="Slide Number Placeholder 3">
            <a:extLst>
              <a:ext uri="{FF2B5EF4-FFF2-40B4-BE49-F238E27FC236}">
                <a16:creationId xmlns:a16="http://schemas.microsoft.com/office/drawing/2014/main" id="{75DCC7A4-7605-1715-D97B-B584A7805352}"/>
              </a:ext>
            </a:extLst>
          </p:cNvPr>
          <p:cNvSpPr>
            <a:spLocks noGrp="1"/>
          </p:cNvSpPr>
          <p:nvPr>
            <p:ph type="sldNum" sz="quarter" idx="10"/>
          </p:nvPr>
        </p:nvSpPr>
        <p:spPr/>
        <p:txBody>
          <a:bodyPr/>
          <a:lstStyle/>
          <a:p>
            <a:pPr>
              <a:defRPr/>
            </a:pPr>
            <a:fld id="{C0C129EA-2822-4902-B97F-67B28F501226}" type="slidenum">
              <a:rPr lang="en-US" altLang="en-US" smtClean="0"/>
              <a:pPr>
                <a:defRPr/>
              </a:pPr>
              <a:t>25</a:t>
            </a:fld>
            <a:endParaRPr lang="en-US" altLang="en-US" dirty="0"/>
          </a:p>
        </p:txBody>
      </p:sp>
      <p:pic>
        <p:nvPicPr>
          <p:cNvPr id="7" name="Picture 6">
            <a:extLst>
              <a:ext uri="{FF2B5EF4-FFF2-40B4-BE49-F238E27FC236}">
                <a16:creationId xmlns:a16="http://schemas.microsoft.com/office/drawing/2014/main" id="{0BE4AA59-00D5-163B-1FAD-137792A75B29}"/>
              </a:ext>
            </a:extLst>
          </p:cNvPr>
          <p:cNvPicPr>
            <a:picLocks noChangeAspect="1"/>
          </p:cNvPicPr>
          <p:nvPr/>
        </p:nvPicPr>
        <p:blipFill>
          <a:blip r:embed="rId2"/>
          <a:stretch>
            <a:fillRect/>
          </a:stretch>
        </p:blipFill>
        <p:spPr>
          <a:xfrm>
            <a:off x="1" y="1571925"/>
            <a:ext cx="9144000" cy="4237294"/>
          </a:xfrm>
          <a:prstGeom prst="rect">
            <a:avLst/>
          </a:prstGeom>
        </p:spPr>
      </p:pic>
      <p:sp>
        <p:nvSpPr>
          <p:cNvPr id="10" name="TextBox 9">
            <a:extLst>
              <a:ext uri="{FF2B5EF4-FFF2-40B4-BE49-F238E27FC236}">
                <a16:creationId xmlns:a16="http://schemas.microsoft.com/office/drawing/2014/main" id="{5F781B98-2D90-5992-1566-9B7EAF98FC05}"/>
              </a:ext>
            </a:extLst>
          </p:cNvPr>
          <p:cNvSpPr txBox="1"/>
          <p:nvPr/>
        </p:nvSpPr>
        <p:spPr>
          <a:xfrm>
            <a:off x="1777562" y="5694088"/>
            <a:ext cx="5215813" cy="261610"/>
          </a:xfrm>
          <a:prstGeom prst="rect">
            <a:avLst/>
          </a:prstGeom>
          <a:noFill/>
        </p:spPr>
        <p:txBody>
          <a:bodyPr wrap="square" rtlCol="0">
            <a:spAutoFit/>
          </a:bodyPr>
          <a:lstStyle/>
          <a:p>
            <a:pPr algn="ctr"/>
            <a:r>
              <a:rPr lang="en-GB" sz="1050" b="0" dirty="0">
                <a:solidFill>
                  <a:schemeClr val="tx1"/>
                </a:solidFill>
              </a:rPr>
              <a:t>Illustration created with </a:t>
            </a:r>
            <a:r>
              <a:rPr lang="en-GB" sz="1050" b="0" dirty="0">
                <a:solidFill>
                  <a:schemeClr val="tx1"/>
                </a:solidFill>
                <a:hlinkClick r:id="rId3">
                  <a:extLst>
                    <a:ext uri="{A12FA001-AC4F-418D-AE19-62706E023703}">
                      <ahyp:hlinkClr xmlns:ahyp="http://schemas.microsoft.com/office/drawing/2018/hyperlinkcolor" val="tx"/>
                    </a:ext>
                  </a:extLst>
                </a:hlinkClick>
              </a:rPr>
              <a:t>NN SVG (alexlenail.me)</a:t>
            </a:r>
            <a:endParaRPr lang="en-GB" sz="1050" b="0" dirty="0">
              <a:solidFill>
                <a:schemeClr val="tx1"/>
              </a:solidFill>
            </a:endParaRPr>
          </a:p>
        </p:txBody>
      </p:sp>
      <p:sp>
        <p:nvSpPr>
          <p:cNvPr id="11" name="Rectangle 10">
            <a:extLst>
              <a:ext uri="{FF2B5EF4-FFF2-40B4-BE49-F238E27FC236}">
                <a16:creationId xmlns:a16="http://schemas.microsoft.com/office/drawing/2014/main" id="{03C306A5-5EAA-3ADD-92C6-0E6DA71F0B23}"/>
              </a:ext>
            </a:extLst>
          </p:cNvPr>
          <p:cNvSpPr/>
          <p:nvPr/>
        </p:nvSpPr>
        <p:spPr bwMode="auto">
          <a:xfrm>
            <a:off x="195944" y="1847461"/>
            <a:ext cx="1763486" cy="20434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chemeClr val="folHlink"/>
              </a:solidFill>
              <a:effectLst/>
              <a:latin typeface="Tahoma" pitchFamily="34" charset="0"/>
              <a:sym typeface="Symbol" pitchFamily="18" charset="2"/>
            </a:endParaRPr>
          </a:p>
        </p:txBody>
      </p:sp>
      <p:sp>
        <p:nvSpPr>
          <p:cNvPr id="12" name="Rectangle 11">
            <a:extLst>
              <a:ext uri="{FF2B5EF4-FFF2-40B4-BE49-F238E27FC236}">
                <a16:creationId xmlns:a16="http://schemas.microsoft.com/office/drawing/2014/main" id="{C24D3E9B-9DB6-11EB-5E9E-13F33F696343}"/>
              </a:ext>
            </a:extLst>
          </p:cNvPr>
          <p:cNvSpPr/>
          <p:nvPr/>
        </p:nvSpPr>
        <p:spPr bwMode="auto">
          <a:xfrm rot="758779">
            <a:off x="984213" y="1773305"/>
            <a:ext cx="694795"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Conv</a:t>
            </a:r>
          </a:p>
        </p:txBody>
      </p:sp>
      <p:sp>
        <p:nvSpPr>
          <p:cNvPr id="14" name="Rectangle 13">
            <a:extLst>
              <a:ext uri="{FF2B5EF4-FFF2-40B4-BE49-F238E27FC236}">
                <a16:creationId xmlns:a16="http://schemas.microsoft.com/office/drawing/2014/main" id="{5B408BBD-B9AF-D126-E19F-9B2523F67AFC}"/>
              </a:ext>
            </a:extLst>
          </p:cNvPr>
          <p:cNvSpPr/>
          <p:nvPr/>
        </p:nvSpPr>
        <p:spPr bwMode="auto">
          <a:xfrm rot="995365">
            <a:off x="1588670" y="1999517"/>
            <a:ext cx="1313100"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Max pool</a:t>
            </a:r>
          </a:p>
        </p:txBody>
      </p:sp>
      <p:sp>
        <p:nvSpPr>
          <p:cNvPr id="15" name="Rectangle 14">
            <a:extLst>
              <a:ext uri="{FF2B5EF4-FFF2-40B4-BE49-F238E27FC236}">
                <a16:creationId xmlns:a16="http://schemas.microsoft.com/office/drawing/2014/main" id="{BE3204C3-FDF3-1B11-0CC2-3FBCA11AEEBB}"/>
              </a:ext>
            </a:extLst>
          </p:cNvPr>
          <p:cNvSpPr/>
          <p:nvPr/>
        </p:nvSpPr>
        <p:spPr bwMode="auto">
          <a:xfrm rot="758779">
            <a:off x="2688483" y="2225730"/>
            <a:ext cx="694795"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Conv</a:t>
            </a:r>
          </a:p>
        </p:txBody>
      </p:sp>
      <p:sp>
        <p:nvSpPr>
          <p:cNvPr id="17" name="Rectangle 16">
            <a:extLst>
              <a:ext uri="{FF2B5EF4-FFF2-40B4-BE49-F238E27FC236}">
                <a16:creationId xmlns:a16="http://schemas.microsoft.com/office/drawing/2014/main" id="{FFE51724-6959-C673-B528-36B7615FE229}"/>
              </a:ext>
            </a:extLst>
          </p:cNvPr>
          <p:cNvSpPr/>
          <p:nvPr/>
        </p:nvSpPr>
        <p:spPr bwMode="auto">
          <a:xfrm rot="758779">
            <a:off x="4629768" y="2806238"/>
            <a:ext cx="694795"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Conv</a:t>
            </a:r>
          </a:p>
        </p:txBody>
      </p:sp>
      <p:sp>
        <p:nvSpPr>
          <p:cNvPr id="18" name="Rectangle 17">
            <a:extLst>
              <a:ext uri="{FF2B5EF4-FFF2-40B4-BE49-F238E27FC236}">
                <a16:creationId xmlns:a16="http://schemas.microsoft.com/office/drawing/2014/main" id="{B9D83E58-6232-E625-073E-A33DC1E1F7E2}"/>
              </a:ext>
            </a:extLst>
          </p:cNvPr>
          <p:cNvSpPr/>
          <p:nvPr/>
        </p:nvSpPr>
        <p:spPr bwMode="auto">
          <a:xfrm rot="758779">
            <a:off x="5564679" y="3026696"/>
            <a:ext cx="694795"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Conv</a:t>
            </a:r>
          </a:p>
        </p:txBody>
      </p:sp>
      <p:sp>
        <p:nvSpPr>
          <p:cNvPr id="20" name="Rectangle 19">
            <a:extLst>
              <a:ext uri="{FF2B5EF4-FFF2-40B4-BE49-F238E27FC236}">
                <a16:creationId xmlns:a16="http://schemas.microsoft.com/office/drawing/2014/main" id="{44F9A7A5-F5B6-C71F-71E5-2D68AF69EB7B}"/>
              </a:ext>
            </a:extLst>
          </p:cNvPr>
          <p:cNvSpPr/>
          <p:nvPr/>
        </p:nvSpPr>
        <p:spPr bwMode="auto">
          <a:xfrm rot="995365">
            <a:off x="3437923" y="2507743"/>
            <a:ext cx="1313100"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Max pool</a:t>
            </a:r>
          </a:p>
        </p:txBody>
      </p:sp>
      <p:sp>
        <p:nvSpPr>
          <p:cNvPr id="22" name="Rectangle 21">
            <a:extLst>
              <a:ext uri="{FF2B5EF4-FFF2-40B4-BE49-F238E27FC236}">
                <a16:creationId xmlns:a16="http://schemas.microsoft.com/office/drawing/2014/main" id="{15DDFE9E-18DA-8FC9-03A3-B7747EDC782A}"/>
              </a:ext>
            </a:extLst>
          </p:cNvPr>
          <p:cNvSpPr/>
          <p:nvPr/>
        </p:nvSpPr>
        <p:spPr bwMode="auto">
          <a:xfrm rot="995365">
            <a:off x="6963056" y="3281225"/>
            <a:ext cx="1167190" cy="5232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Adaptive </a:t>
            </a:r>
            <a:r>
              <a:rPr kumimoji="0" lang="en-GB" sz="1400" b="1" i="0" u="none" strike="noStrike" cap="none" normalizeH="0" baseline="0" dirty="0" err="1">
                <a:ln>
                  <a:noFill/>
                </a:ln>
                <a:solidFill>
                  <a:schemeClr val="folHlink"/>
                </a:solidFill>
                <a:effectLst/>
                <a:latin typeface="Tahoma" pitchFamily="34" charset="0"/>
                <a:sym typeface="Symbol" pitchFamily="18" charset="2"/>
              </a:rPr>
              <a:t>avg</a:t>
            </a:r>
            <a:r>
              <a:rPr kumimoji="0" lang="en-GB" sz="1400" b="1" i="0" u="none" strike="noStrike" cap="none" normalizeH="0" baseline="0" dirty="0">
                <a:ln>
                  <a:noFill/>
                </a:ln>
                <a:solidFill>
                  <a:schemeClr val="folHlink"/>
                </a:solidFill>
                <a:effectLst/>
                <a:latin typeface="Tahoma" pitchFamily="34" charset="0"/>
                <a:sym typeface="Symbol" pitchFamily="18" charset="2"/>
              </a:rPr>
              <a:t> pool</a:t>
            </a:r>
          </a:p>
        </p:txBody>
      </p:sp>
      <p:sp>
        <p:nvSpPr>
          <p:cNvPr id="23" name="Rectangle 22">
            <a:extLst>
              <a:ext uri="{FF2B5EF4-FFF2-40B4-BE49-F238E27FC236}">
                <a16:creationId xmlns:a16="http://schemas.microsoft.com/office/drawing/2014/main" id="{F45B3023-44C2-2794-C879-083490E3AF2B}"/>
              </a:ext>
            </a:extLst>
          </p:cNvPr>
          <p:cNvSpPr/>
          <p:nvPr/>
        </p:nvSpPr>
        <p:spPr bwMode="auto">
          <a:xfrm rot="995365">
            <a:off x="6014304" y="3143114"/>
            <a:ext cx="1313100"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Max pool</a:t>
            </a:r>
          </a:p>
        </p:txBody>
      </p:sp>
      <p:sp>
        <p:nvSpPr>
          <p:cNvPr id="24" name="Rectangle 23">
            <a:extLst>
              <a:ext uri="{FF2B5EF4-FFF2-40B4-BE49-F238E27FC236}">
                <a16:creationId xmlns:a16="http://schemas.microsoft.com/office/drawing/2014/main" id="{F6EEDCF5-8929-5829-290D-0FA4B7D3AB1E}"/>
              </a:ext>
            </a:extLst>
          </p:cNvPr>
          <p:cNvSpPr/>
          <p:nvPr/>
        </p:nvSpPr>
        <p:spPr bwMode="auto">
          <a:xfrm rot="995365">
            <a:off x="7980223" y="3361629"/>
            <a:ext cx="1313100"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chemeClr val="folHlink"/>
                </a:solidFill>
                <a:effectLst/>
                <a:latin typeface="Tahoma" pitchFamily="34" charset="0"/>
                <a:sym typeface="Symbol" pitchFamily="18" charset="2"/>
              </a:rPr>
              <a:t>Linear</a:t>
            </a:r>
          </a:p>
        </p:txBody>
      </p:sp>
    </p:spTree>
    <p:extLst>
      <p:ext uri="{BB962C8B-B14F-4D97-AF65-F5344CB8AC3E}">
        <p14:creationId xmlns:p14="http://schemas.microsoft.com/office/powerpoint/2010/main" val="293664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0C40-9E50-D39C-1FB7-3F59C0D065A9}"/>
              </a:ext>
            </a:extLst>
          </p:cNvPr>
          <p:cNvSpPr>
            <a:spLocks noGrp="1"/>
          </p:cNvSpPr>
          <p:nvPr>
            <p:ph type="title"/>
          </p:nvPr>
        </p:nvSpPr>
        <p:spPr/>
        <p:txBody>
          <a:bodyPr/>
          <a:lstStyle/>
          <a:p>
            <a:r>
              <a:rPr lang="en-GB" dirty="0"/>
              <a:t>Loss function</a:t>
            </a:r>
          </a:p>
        </p:txBody>
      </p:sp>
      <p:sp>
        <p:nvSpPr>
          <p:cNvPr id="3" name="Content Placeholder 2">
            <a:extLst>
              <a:ext uri="{FF2B5EF4-FFF2-40B4-BE49-F238E27FC236}">
                <a16:creationId xmlns:a16="http://schemas.microsoft.com/office/drawing/2014/main" id="{E27AD2DF-5C92-E4BA-F7B9-1F7F24273051}"/>
              </a:ext>
            </a:extLst>
          </p:cNvPr>
          <p:cNvSpPr>
            <a:spLocks noGrp="1"/>
          </p:cNvSpPr>
          <p:nvPr>
            <p:ph idx="1"/>
          </p:nvPr>
        </p:nvSpPr>
        <p:spPr/>
        <p:txBody>
          <a:bodyPr/>
          <a:lstStyle/>
          <a:p>
            <a:r>
              <a:rPr lang="en-GB" dirty="0"/>
              <a:t>As a loss function, we will use </a:t>
            </a:r>
            <a:r>
              <a:rPr lang="en-GB" dirty="0" err="1"/>
              <a:t>CrossEntropyLoss</a:t>
            </a:r>
            <a:endParaRPr lang="en-GB" dirty="0"/>
          </a:p>
          <a:p>
            <a:r>
              <a:rPr lang="en-GB" dirty="0"/>
              <a:t>For the binary case, also the </a:t>
            </a:r>
            <a:r>
              <a:rPr lang="en-GB" dirty="0" err="1"/>
              <a:t>BinaryCrossEntropy</a:t>
            </a:r>
            <a:r>
              <a:rPr lang="en-GB" dirty="0"/>
              <a:t> (BCE loss) loss can be used, but their formulations lead to the same loss, even though BCE only requires one </a:t>
            </a:r>
            <a:r>
              <a:rPr lang="en-GB"/>
              <a:t>output neuron.</a:t>
            </a:r>
            <a:endParaRPr lang="en-GB" dirty="0"/>
          </a:p>
        </p:txBody>
      </p:sp>
      <p:sp>
        <p:nvSpPr>
          <p:cNvPr id="4" name="Slide Number Placeholder 3">
            <a:extLst>
              <a:ext uri="{FF2B5EF4-FFF2-40B4-BE49-F238E27FC236}">
                <a16:creationId xmlns:a16="http://schemas.microsoft.com/office/drawing/2014/main" id="{3097F771-B9F8-0614-625F-BDC5758EADE9}"/>
              </a:ext>
            </a:extLst>
          </p:cNvPr>
          <p:cNvSpPr>
            <a:spLocks noGrp="1"/>
          </p:cNvSpPr>
          <p:nvPr>
            <p:ph type="sldNum" sz="quarter" idx="10"/>
          </p:nvPr>
        </p:nvSpPr>
        <p:spPr/>
        <p:txBody>
          <a:bodyPr/>
          <a:lstStyle/>
          <a:p>
            <a:pPr>
              <a:defRPr/>
            </a:pPr>
            <a:fld id="{C0C129EA-2822-4902-B97F-67B28F501226}" type="slidenum">
              <a:rPr lang="en-US" altLang="en-US" smtClean="0"/>
              <a:pPr>
                <a:defRPr/>
              </a:pPr>
              <a:t>26</a:t>
            </a:fld>
            <a:endParaRPr lang="en-US" altLang="en-US" dirty="0"/>
          </a:p>
        </p:txBody>
      </p:sp>
    </p:spTree>
    <p:extLst>
      <p:ext uri="{BB962C8B-B14F-4D97-AF65-F5344CB8AC3E}">
        <p14:creationId xmlns:p14="http://schemas.microsoft.com/office/powerpoint/2010/main" val="1877855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27</a:t>
            </a:fld>
            <a:endParaRPr lang="en-US" altLang="en-US" sz="1400">
              <a:solidFill>
                <a:schemeClr val="bg2"/>
              </a:solidFill>
              <a:latin typeface="Tahoma" panose="020B0604030504040204" pitchFamily="34" charset="0"/>
            </a:endParaRPr>
          </a:p>
        </p:txBody>
      </p:sp>
      <p:sp>
        <p:nvSpPr>
          <p:cNvPr id="2" name="TextBox 1"/>
          <p:cNvSpPr txBox="1"/>
          <p:nvPr/>
        </p:nvSpPr>
        <p:spPr>
          <a:xfrm>
            <a:off x="3260236" y="212436"/>
            <a:ext cx="2650084" cy="523220"/>
          </a:xfrm>
          <a:prstGeom prst="rect">
            <a:avLst/>
          </a:prstGeom>
          <a:noFill/>
        </p:spPr>
        <p:txBody>
          <a:bodyPr wrap="none" rtlCol="0">
            <a:spAutoFit/>
          </a:bodyPr>
          <a:lstStyle/>
          <a:p>
            <a:pPr algn="ctr"/>
            <a:r>
              <a:rPr lang="en-US" sz="2800" dirty="0">
                <a:solidFill>
                  <a:srgbClr val="3333CC"/>
                </a:solidFill>
              </a:rPr>
              <a:t>Loss Function</a:t>
            </a:r>
            <a:endParaRPr lang="en-US" sz="2800" b="0" dirty="0">
              <a:solidFill>
                <a:srgbClr val="3333CC"/>
              </a:solidFill>
            </a:endParaRPr>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547652" y="1071087"/>
                <a:ext cx="8199582" cy="49064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Binary cross entropy</a:t>
                </a: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0" lvl="1" eaLnBrk="1" hangingPunct="1">
                  <a:spcBef>
                    <a:spcPct val="10000"/>
                  </a:spcBef>
                </a:pPr>
                <a:r>
                  <a:rPr lang="en-US" altLang="en-US" sz="2000" b="0" dirty="0">
                    <a:solidFill>
                      <a:schemeClr val="tx1"/>
                    </a:solidFill>
                  </a:rPr>
                  <a:t>	</a:t>
                </a:r>
                <a14:m>
                  <m:oMath xmlns:m="http://schemas.openxmlformats.org/officeDocument/2006/math">
                    <m:r>
                      <a:rPr lang="en-US" altLang="en-US" sz="2000" b="0" i="1">
                        <a:solidFill>
                          <a:schemeClr val="tx1"/>
                        </a:solidFill>
                        <a:latin typeface="Cambria Math" panose="02040503050406030204" pitchFamily="18" charset="0"/>
                      </a:rPr>
                      <m:t>𝐵𝐶𝐸</m:t>
                    </m:r>
                    <m:r>
                      <a:rPr lang="en-US" altLang="en-US" sz="2000" b="0" i="1">
                        <a:solidFill>
                          <a:schemeClr val="tx1"/>
                        </a:solidFill>
                        <a:latin typeface="Cambria Math" panose="02040503050406030204" pitchFamily="18" charset="0"/>
                      </a:rPr>
                      <m:t> (</m:t>
                    </m:r>
                    <m:r>
                      <a:rPr lang="en-US" altLang="en-US" sz="2000" b="0" i="1">
                        <a:solidFill>
                          <a:schemeClr val="tx1"/>
                        </a:solidFill>
                        <a:latin typeface="Cambria Math" panose="02040503050406030204" pitchFamily="18" charset="0"/>
                      </a:rPr>
                      <m:t>𝑦</m:t>
                    </m:r>
                    <m:r>
                      <a:rPr lang="en-US" altLang="en-US" sz="2000" b="0" i="1">
                        <a:solidFill>
                          <a:schemeClr val="tx1"/>
                        </a:solidFill>
                        <a:latin typeface="Cambria Math" panose="02040503050406030204" pitchFamily="18" charset="0"/>
                      </a:rPr>
                      <m:t>,</m:t>
                    </m:r>
                    <m:r>
                      <a:rPr lang="en-US" altLang="en-US" sz="2000" b="0" i="1">
                        <a:solidFill>
                          <a:schemeClr val="tx1"/>
                        </a:solidFill>
                        <a:latin typeface="Cambria Math" panose="02040503050406030204" pitchFamily="18" charset="0"/>
                      </a:rPr>
                      <m:t>𝑝</m:t>
                    </m:r>
                    <m:d>
                      <m:dPr>
                        <m:ctrlPr>
                          <a:rPr lang="en-US" altLang="en-US" sz="2000" b="0" i="1">
                            <a:solidFill>
                              <a:schemeClr val="tx1"/>
                            </a:solidFill>
                            <a:latin typeface="Cambria Math" panose="02040503050406030204" pitchFamily="18" charset="0"/>
                          </a:rPr>
                        </m:ctrlPr>
                      </m:dPr>
                      <m:e>
                        <m:r>
                          <a:rPr lang="en-US" altLang="en-US" sz="2000" b="0" i="1">
                            <a:solidFill>
                              <a:schemeClr val="tx1"/>
                            </a:solidFill>
                            <a:latin typeface="Cambria Math" panose="02040503050406030204" pitchFamily="18" charset="0"/>
                          </a:rPr>
                          <m:t>𝑦</m:t>
                        </m:r>
                      </m:e>
                    </m:d>
                    <m:r>
                      <a:rPr lang="en-US" altLang="en-US" sz="2000" b="0" i="1">
                        <a:solidFill>
                          <a:schemeClr val="tx1"/>
                        </a:solidFill>
                        <a:latin typeface="Cambria Math" panose="02040503050406030204" pitchFamily="18" charset="0"/>
                      </a:rPr>
                      <m:t>)=−(</m:t>
                    </m:r>
                    <m:r>
                      <a:rPr lang="en-US" altLang="en-US" sz="2000" b="0" i="1">
                        <a:solidFill>
                          <a:schemeClr val="tx1"/>
                        </a:solidFill>
                        <a:latin typeface="Cambria Math" panose="02040503050406030204" pitchFamily="18" charset="0"/>
                      </a:rPr>
                      <m:t>𝑦</m:t>
                    </m:r>
                    <m:r>
                      <a:rPr lang="en-US" altLang="en-US" sz="2000" b="0" i="1">
                        <a:solidFill>
                          <a:schemeClr val="tx1"/>
                        </a:solidFill>
                        <a:latin typeface="Cambria Math" panose="02040503050406030204" pitchFamily="18" charset="0"/>
                        <a:ea typeface="Cambria Math" panose="02040503050406030204" pitchFamily="18" charset="0"/>
                      </a:rPr>
                      <m:t>∙</m:t>
                    </m:r>
                    <m:func>
                      <m:funcPr>
                        <m:ctrlPr>
                          <a:rPr lang="en-US" altLang="en-US" sz="2000" b="0" i="1">
                            <a:solidFill>
                              <a:schemeClr val="tx1"/>
                            </a:solidFill>
                            <a:latin typeface="Cambria Math" panose="02040503050406030204" pitchFamily="18" charset="0"/>
                            <a:ea typeface="Cambria Math" panose="02040503050406030204" pitchFamily="18" charset="0"/>
                          </a:rPr>
                        </m:ctrlPr>
                      </m:funcPr>
                      <m:fName>
                        <m:r>
                          <m:rPr>
                            <m:sty m:val="p"/>
                          </m:rPr>
                          <a:rPr lang="en-US" altLang="en-US" sz="2000" b="0">
                            <a:solidFill>
                              <a:schemeClr val="tx1"/>
                            </a:solidFill>
                            <a:latin typeface="Cambria Math" panose="02040503050406030204" pitchFamily="18" charset="0"/>
                            <a:ea typeface="Cambria Math" panose="02040503050406030204" pitchFamily="18" charset="0"/>
                          </a:rPr>
                          <m:t>log</m:t>
                        </m:r>
                      </m:fName>
                      <m:e>
                        <m:d>
                          <m:dPr>
                            <m:ctrlPr>
                              <a:rPr lang="en-US" altLang="en-US" sz="2000" b="0" i="1">
                                <a:solidFill>
                                  <a:schemeClr val="tx1"/>
                                </a:solidFill>
                                <a:latin typeface="Cambria Math" panose="02040503050406030204" pitchFamily="18" charset="0"/>
                                <a:ea typeface="Cambria Math" panose="02040503050406030204" pitchFamily="18" charset="0"/>
                              </a:rPr>
                            </m:ctrlPr>
                          </m:dPr>
                          <m:e>
                            <m:r>
                              <a:rPr lang="en-US" altLang="en-US" sz="2000" b="0" i="1">
                                <a:solidFill>
                                  <a:schemeClr val="tx1"/>
                                </a:solidFill>
                                <a:latin typeface="Cambria Math" panose="02040503050406030204" pitchFamily="18" charset="0"/>
                                <a:ea typeface="Cambria Math" panose="02040503050406030204" pitchFamily="18" charset="0"/>
                              </a:rPr>
                              <m:t>𝑝</m:t>
                            </m:r>
                            <m:d>
                              <m:dPr>
                                <m:ctrlPr>
                                  <a:rPr lang="en-US" altLang="en-US" sz="2000" b="0" i="1">
                                    <a:solidFill>
                                      <a:schemeClr val="tx1"/>
                                    </a:solidFill>
                                    <a:latin typeface="Cambria Math" panose="02040503050406030204" pitchFamily="18" charset="0"/>
                                    <a:ea typeface="Cambria Math" panose="02040503050406030204" pitchFamily="18" charset="0"/>
                                  </a:rPr>
                                </m:ctrlPr>
                              </m:dPr>
                              <m:e>
                                <m:r>
                                  <a:rPr lang="en-US" altLang="en-US" sz="2000" b="0" i="1">
                                    <a:solidFill>
                                      <a:schemeClr val="tx1"/>
                                    </a:solidFill>
                                    <a:latin typeface="Cambria Math" panose="02040503050406030204" pitchFamily="18" charset="0"/>
                                    <a:ea typeface="Cambria Math" panose="02040503050406030204" pitchFamily="18" charset="0"/>
                                  </a:rPr>
                                  <m:t>𝑦</m:t>
                                </m:r>
                              </m:e>
                            </m:d>
                          </m:e>
                        </m:d>
                      </m:e>
                    </m:func>
                    <m:r>
                      <a:rPr lang="en-US" altLang="en-US" sz="2000" b="0" i="1">
                        <a:solidFill>
                          <a:schemeClr val="tx1"/>
                        </a:solidFill>
                        <a:latin typeface="Cambria Math" panose="02040503050406030204" pitchFamily="18" charset="0"/>
                        <a:ea typeface="Cambria Math" panose="02040503050406030204" pitchFamily="18" charset="0"/>
                      </a:rPr>
                      <m:t>+(1−</m:t>
                    </m:r>
                    <m:r>
                      <a:rPr lang="en-US" altLang="en-US" sz="2000" b="0" i="1">
                        <a:solidFill>
                          <a:schemeClr val="tx1"/>
                        </a:solidFill>
                        <a:latin typeface="Cambria Math" panose="02040503050406030204" pitchFamily="18" charset="0"/>
                        <a:ea typeface="Cambria Math" panose="02040503050406030204" pitchFamily="18" charset="0"/>
                      </a:rPr>
                      <m:t>𝑦</m:t>
                    </m:r>
                    <m:r>
                      <a:rPr lang="en-US" altLang="en-US" sz="2000" b="0" i="1">
                        <a:solidFill>
                          <a:schemeClr val="tx1"/>
                        </a:solidFill>
                        <a:latin typeface="Cambria Math" panose="02040503050406030204" pitchFamily="18" charset="0"/>
                        <a:ea typeface="Cambria Math" panose="02040503050406030204" pitchFamily="18" charset="0"/>
                      </a:rPr>
                      <m:t>)∙</m:t>
                    </m:r>
                  </m:oMath>
                </a14:m>
                <a:r>
                  <a:rPr lang="en-US" altLang="en-US" sz="2000" b="0" dirty="0">
                    <a:solidFill>
                      <a:schemeClr val="tx1"/>
                    </a:solidFill>
                    <a:latin typeface="Times New Roman" panose="02020603050405020304" pitchFamily="18" charset="0"/>
                  </a:rPr>
                  <a:t>log(1-p(y))</a:t>
                </a:r>
              </a:p>
              <a:p>
                <a:pPr marL="0" lvl="1" eaLnBrk="1" hangingPunct="1">
                  <a:spcBef>
                    <a:spcPct val="10000"/>
                  </a:spcBef>
                </a:pPr>
                <a:endParaRPr lang="en-US" altLang="en-US" sz="2400" b="0" dirty="0">
                  <a:solidFill>
                    <a:schemeClr val="tx1"/>
                  </a:solidFill>
                  <a:latin typeface="Times New Roman" panose="02020603050405020304" pitchFamily="18" charset="0"/>
                </a:endParaRPr>
              </a:p>
              <a:p>
                <a:pPr marL="4000500" lvl="8" indent="-342900">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lvl="1" eaLnBrk="1" hangingPunct="1">
                  <a:spcBef>
                    <a:spcPct val="10000"/>
                  </a:spcBef>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547652" y="1071087"/>
                <a:ext cx="8199582" cy="4906471"/>
              </a:xfrm>
              <a:prstGeom prst="rect">
                <a:avLst/>
              </a:prstGeom>
              <a:blipFill>
                <a:blip r:embed="rId5"/>
                <a:stretch>
                  <a:fillRect l="-1041" t="-9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39" y="2846715"/>
            <a:ext cx="4556977" cy="340168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971285" y="2662546"/>
                <a:ext cx="2941655" cy="861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𝑦</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𝑡𝑟𝑢𝑒</m:t>
                      </m:r>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𝑐𝑙𝑎𝑠𝑠</m:t>
                      </m:r>
                      <m:r>
                        <a:rPr lang="en-US" b="0" i="1">
                          <a:solidFill>
                            <a:schemeClr val="tx1"/>
                          </a:solidFill>
                          <a:latin typeface="Cambria Math" panose="02040503050406030204" pitchFamily="18" charset="0"/>
                        </a:rPr>
                        <m:t> ∈</m:t>
                      </m:r>
                      <m:d>
                        <m:dPr>
                          <m:ctrlPr>
                            <a:rPr lang="en-US" b="0" i="1">
                              <a:solidFill>
                                <a:schemeClr val="tx1"/>
                              </a:solidFill>
                              <a:latin typeface="Cambria Math" panose="02040503050406030204" pitchFamily="18" charset="0"/>
                              <a:ea typeface="Cambria Math" panose="02040503050406030204" pitchFamily="18" charset="0"/>
                            </a:rPr>
                          </m:ctrlPr>
                        </m:dPr>
                        <m:e>
                          <m:r>
                            <a:rPr lang="en-US" b="0" i="1">
                              <a:solidFill>
                                <a:schemeClr val="tx1"/>
                              </a:solidFill>
                              <a:latin typeface="Cambria Math" panose="02040503050406030204" pitchFamily="18" charset="0"/>
                              <a:ea typeface="Cambria Math" panose="02040503050406030204" pitchFamily="18" charset="0"/>
                            </a:rPr>
                            <m:t>0,1</m:t>
                          </m:r>
                        </m:e>
                      </m:d>
                    </m:oMath>
                  </m:oMathPara>
                </a14:m>
                <a:endParaRPr lang="en-US" b="0" dirty="0">
                  <a:solidFill>
                    <a:schemeClr val="tx1"/>
                  </a:solidFill>
                  <a:ea typeface="Cambria Math" panose="02040503050406030204" pitchFamily="18" charset="0"/>
                </a:endParaRPr>
              </a:p>
              <a:p>
                <a:endParaRPr lang="en-US" b="0" dirty="0">
                  <a:solidFill>
                    <a:schemeClr val="tx1"/>
                  </a:solidFill>
                </a:endParaRPr>
              </a:p>
              <a:p>
                <a:pP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𝑝</m:t>
                      </m:r>
                      <m:d>
                        <m:dPr>
                          <m:ctrlPr>
                            <a:rPr lang="en-US" b="0"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𝑦</m:t>
                          </m:r>
                        </m:e>
                      </m:d>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𝑝𝑟𝑜𝑏𝑎𝑏𝑖𝑙𝑖𝑡𝑦</m:t>
                      </m:r>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𝑜𝑓</m:t>
                      </m:r>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𝑡h𝑒</m:t>
                      </m:r>
                      <m:r>
                        <a:rPr lang="en-US" b="0" i="1">
                          <a:solidFill>
                            <a:schemeClr val="tx1"/>
                          </a:solidFill>
                          <a:latin typeface="Cambria Math" panose="02040503050406030204" pitchFamily="18" charset="0"/>
                        </a:rPr>
                        <m:t> </m:t>
                      </m:r>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a:solidFill>
                            <a:schemeClr val="tx1"/>
                          </a:solidFill>
                          <a:latin typeface="Cambria Math" panose="02040503050406030204" pitchFamily="18" charset="0"/>
                        </a:rPr>
                        <m:t>𝑝𝑟𝑒𝑑𝑖𝑐𝑡𝑒𝑑</m:t>
                      </m:r>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𝑐𝑙𝑎𝑠𝑠</m:t>
                      </m:r>
                      <m:r>
                        <a:rPr lang="en-US" b="0" i="1">
                          <a:solidFill>
                            <a:schemeClr val="tx1"/>
                          </a:solidFill>
                          <a:latin typeface="Cambria Math" panose="02040503050406030204" pitchFamily="18" charset="0"/>
                          <a:ea typeface="Cambria Math" panose="02040503050406030204" pitchFamily="18" charset="0"/>
                        </a:rPr>
                        <m:t>∈[0,1</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71285" y="2662546"/>
                <a:ext cx="2941655" cy="861774"/>
              </a:xfrm>
              <a:prstGeom prst="rect">
                <a:avLst/>
              </a:prstGeom>
              <a:blipFill>
                <a:blip r:embed="rId7"/>
                <a:stretch>
                  <a:fillRect b="-9220"/>
                </a:stretch>
              </a:blipFill>
            </p:spPr>
            <p:txBody>
              <a:bodyPr/>
              <a:lstStyle/>
              <a:p>
                <a:r>
                  <a:rPr lang="en-GB">
                    <a:noFill/>
                  </a:rPr>
                  <a:t> </a:t>
                </a:r>
              </a:p>
            </p:txBody>
          </p:sp>
        </mc:Fallback>
      </mc:AlternateContent>
    </p:spTree>
    <p:extLst>
      <p:ext uri="{BB962C8B-B14F-4D97-AF65-F5344CB8AC3E}">
        <p14:creationId xmlns:p14="http://schemas.microsoft.com/office/powerpoint/2010/main" val="3694914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28</a:t>
            </a:fld>
            <a:endParaRPr lang="en-US" altLang="en-US" sz="1400">
              <a:solidFill>
                <a:schemeClr val="bg2"/>
              </a:solidFill>
              <a:latin typeface="Tahoma" panose="020B0604030504040204" pitchFamily="34" charset="0"/>
            </a:endParaRPr>
          </a:p>
        </p:txBody>
      </p:sp>
      <p:sp>
        <p:nvSpPr>
          <p:cNvPr id="2" name="TextBox 1"/>
          <p:cNvSpPr txBox="1"/>
          <p:nvPr/>
        </p:nvSpPr>
        <p:spPr>
          <a:xfrm>
            <a:off x="3608091" y="212436"/>
            <a:ext cx="1954381" cy="523220"/>
          </a:xfrm>
          <a:prstGeom prst="rect">
            <a:avLst/>
          </a:prstGeom>
          <a:noFill/>
        </p:spPr>
        <p:txBody>
          <a:bodyPr wrap="none" rtlCol="0">
            <a:spAutoFit/>
          </a:bodyPr>
          <a:lstStyle/>
          <a:p>
            <a:pPr algn="ctr"/>
            <a:r>
              <a:rPr lang="en-US" sz="2800" dirty="0">
                <a:solidFill>
                  <a:srgbClr val="3333CC"/>
                </a:solidFill>
              </a:rPr>
              <a:t>Optimizer</a:t>
            </a:r>
            <a:endParaRPr lang="en-US" sz="2800" b="0" dirty="0">
              <a:solidFill>
                <a:srgbClr val="3333CC"/>
              </a:solidFill>
            </a:endParaRPr>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547652" y="1071087"/>
                <a:ext cx="8199582" cy="90007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Gradient Descent Algorithm</a:t>
                </a:r>
              </a:p>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2400" b="0" i="1">
                        <a:solidFill>
                          <a:schemeClr val="tx1"/>
                        </a:solidFill>
                        <a:latin typeface="Cambria Math" panose="02040503050406030204" pitchFamily="18" charset="0"/>
                        <a:ea typeface="Cambria Math" panose="02040503050406030204" pitchFamily="18" charset="0"/>
                      </a:rPr>
                      <m:t>𝜃</m:t>
                    </m:r>
                    <m:r>
                      <a:rPr lang="en-US" altLang="en-US" sz="2400" b="0" i="1">
                        <a:solidFill>
                          <a:schemeClr val="tx1"/>
                        </a:solidFill>
                        <a:latin typeface="Cambria Math" panose="02040503050406030204" pitchFamily="18" charset="0"/>
                        <a:ea typeface="Cambria Math" panose="02040503050406030204" pitchFamily="18" charset="0"/>
                      </a:rPr>
                      <m:t>=</m:t>
                    </m:r>
                  </m:oMath>
                </a14:m>
                <a:r>
                  <a:rPr lang="en-US" altLang="en-US" sz="24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en-US" sz="2400" b="0" i="1">
                        <a:solidFill>
                          <a:schemeClr val="tx1"/>
                        </a:solidFill>
                        <a:latin typeface="Cambria Math" panose="02040503050406030204" pitchFamily="18" charset="0"/>
                        <a:ea typeface="Cambria Math" panose="02040503050406030204" pitchFamily="18" charset="0"/>
                      </a:rPr>
                      <m:t>𝜃</m:t>
                    </m:r>
                  </m:oMath>
                </a14:m>
                <a:r>
                  <a:rPr lang="en-US" altLang="en-US" sz="2400" b="0" i="1"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r>
                      <a:rPr lang="en-US" sz="2400" b="0" i="1">
                        <a:solidFill>
                          <a:schemeClr val="tx1"/>
                        </a:solidFill>
                        <a:latin typeface="Cambria Math" panose="02040503050406030204" pitchFamily="18" charset="0"/>
                        <a:ea typeface="Cambria Math" panose="02040503050406030204" pitchFamily="18" charset="0"/>
                      </a:rPr>
                      <m:t> </m:t>
                    </m:r>
                    <m:r>
                      <a:rPr lang="el-GR" sz="2400" b="0" i="1">
                        <a:solidFill>
                          <a:schemeClr val="tx1"/>
                        </a:solidFill>
                        <a:latin typeface="Cambria Math" panose="02040503050406030204" pitchFamily="18" charset="0"/>
                        <a:ea typeface="Cambria Math" panose="02040503050406030204" pitchFamily="18" charset="0"/>
                      </a:rPr>
                      <m:t>𝜂</m:t>
                    </m:r>
                    <m:r>
                      <a:rPr lang="en-US" sz="2400" b="0" i="1">
                        <a:solidFill>
                          <a:schemeClr val="tx1"/>
                        </a:solidFill>
                        <a:latin typeface="Cambria Math" panose="02040503050406030204" pitchFamily="18" charset="0"/>
                        <a:ea typeface="Cambria Math" panose="02040503050406030204" pitchFamily="18" charset="0"/>
                      </a:rPr>
                      <m:t> </m:t>
                    </m:r>
                    <m:f>
                      <m:fPr>
                        <m:ctrlPr>
                          <a:rPr lang="en-US" sz="2400" b="0" i="1">
                            <a:solidFill>
                              <a:schemeClr val="tx1"/>
                            </a:solidFill>
                            <a:latin typeface="Cambria Math" panose="02040503050406030204" pitchFamily="18" charset="0"/>
                            <a:ea typeface="Cambria Math" panose="02040503050406030204" pitchFamily="18" charset="0"/>
                          </a:rPr>
                        </m:ctrlPr>
                      </m:fPr>
                      <m:num>
                        <m:r>
                          <a:rPr lang="en-US" sz="2400" b="0" i="1">
                            <a:solidFill>
                              <a:schemeClr val="tx1"/>
                            </a:solidFill>
                            <a:latin typeface="Cambria Math" panose="02040503050406030204" pitchFamily="18" charset="0"/>
                            <a:ea typeface="Cambria Math" panose="02040503050406030204" pitchFamily="18" charset="0"/>
                          </a:rPr>
                          <m:t>1</m:t>
                        </m:r>
                      </m:num>
                      <m:den>
                        <m:r>
                          <a:rPr lang="en-US" sz="2400" b="0" i="1">
                            <a:solidFill>
                              <a:schemeClr val="tx1"/>
                            </a:solidFill>
                            <a:latin typeface="Cambria Math" panose="02040503050406030204" pitchFamily="18" charset="0"/>
                            <a:ea typeface="Cambria Math" panose="02040503050406030204" pitchFamily="18" charset="0"/>
                          </a:rPr>
                          <m:t>𝑁</m:t>
                        </m:r>
                      </m:den>
                    </m:f>
                    <m:nary>
                      <m:naryPr>
                        <m:chr m:val="∑"/>
                        <m:ctrlPr>
                          <a:rPr lang="en-US" sz="2400" b="0" i="1">
                            <a:solidFill>
                              <a:schemeClr val="tx1"/>
                            </a:solidFill>
                            <a:latin typeface="Cambria Math" panose="02040503050406030204" pitchFamily="18" charset="0"/>
                            <a:ea typeface="Cambria Math" panose="02040503050406030204" pitchFamily="18" charset="0"/>
                          </a:rPr>
                        </m:ctrlPr>
                      </m:naryPr>
                      <m:sub>
                        <m:r>
                          <m:rPr>
                            <m:brk m:alnAt="23"/>
                          </m:rPr>
                          <a:rPr lang="en-US" sz="2400" b="0" i="1">
                            <a:solidFill>
                              <a:schemeClr val="tx1"/>
                            </a:solidFill>
                            <a:latin typeface="Cambria Math" panose="02040503050406030204" pitchFamily="18" charset="0"/>
                            <a:ea typeface="Cambria Math" panose="02040503050406030204" pitchFamily="18" charset="0"/>
                          </a:rPr>
                          <m:t>𝑖</m:t>
                        </m:r>
                        <m:r>
                          <a:rPr lang="en-US" sz="2400" b="0" i="1">
                            <a:solidFill>
                              <a:schemeClr val="tx1"/>
                            </a:solidFill>
                            <a:latin typeface="Cambria Math" panose="02040503050406030204" pitchFamily="18" charset="0"/>
                            <a:ea typeface="Cambria Math" panose="02040503050406030204" pitchFamily="18" charset="0"/>
                          </a:rPr>
                          <m:t>=0</m:t>
                        </m:r>
                      </m:sub>
                      <m:sup>
                        <m:r>
                          <a:rPr lang="en-US" sz="2400" b="0" i="1">
                            <a:solidFill>
                              <a:schemeClr val="tx1"/>
                            </a:solidFill>
                            <a:latin typeface="Cambria Math" panose="02040503050406030204" pitchFamily="18" charset="0"/>
                            <a:ea typeface="Cambria Math" panose="02040503050406030204" pitchFamily="18" charset="0"/>
                          </a:rPr>
                          <m:t>𝑁</m:t>
                        </m:r>
                      </m:sup>
                      <m:e>
                        <m:f>
                          <m:fPr>
                            <m:ctrlPr>
                              <a:rPr lang="en-US" sz="2400" b="0" i="1">
                                <a:solidFill>
                                  <a:schemeClr val="tx1"/>
                                </a:solidFill>
                                <a:latin typeface="Cambria Math" panose="02040503050406030204" pitchFamily="18" charset="0"/>
                                <a:ea typeface="Cambria Math" panose="02040503050406030204" pitchFamily="18" charset="0"/>
                              </a:rPr>
                            </m:ctrlPr>
                          </m:fPr>
                          <m:num>
                            <m:r>
                              <a:rPr lang="en-US" sz="2400" b="0" i="1">
                                <a:solidFill>
                                  <a:schemeClr val="tx1"/>
                                </a:solidFill>
                                <a:latin typeface="Cambria Math" panose="02040503050406030204" pitchFamily="18" charset="0"/>
                                <a:ea typeface="Cambria Math" panose="02040503050406030204" pitchFamily="18" charset="0"/>
                              </a:rPr>
                              <m:t>𝜕</m:t>
                            </m:r>
                          </m:num>
                          <m:den>
                            <m:r>
                              <a:rPr lang="en-US" sz="2400" b="0" i="1">
                                <a:solidFill>
                                  <a:schemeClr val="tx1"/>
                                </a:solidFill>
                                <a:latin typeface="Cambria Math" panose="02040503050406030204" pitchFamily="18" charset="0"/>
                                <a:ea typeface="Cambria Math" panose="02040503050406030204" pitchFamily="18" charset="0"/>
                              </a:rPr>
                              <m:t>𝜕</m:t>
                            </m:r>
                            <m:r>
                              <a:rPr lang="en-US" altLang="en-US" sz="2400" b="0" i="1">
                                <a:solidFill>
                                  <a:schemeClr val="tx1"/>
                                </a:solidFill>
                                <a:latin typeface="Cambria Math" panose="02040503050406030204" pitchFamily="18" charset="0"/>
                                <a:ea typeface="Cambria Math" panose="02040503050406030204" pitchFamily="18" charset="0"/>
                              </a:rPr>
                              <m:t>𝜃</m:t>
                            </m:r>
                          </m:den>
                        </m:f>
                        <m:r>
                          <a:rPr lang="en-US" sz="2400" b="0" i="1">
                            <a:solidFill>
                              <a:schemeClr val="tx1"/>
                            </a:solidFill>
                            <a:latin typeface="Cambria Math" panose="02040503050406030204" pitchFamily="18" charset="0"/>
                            <a:ea typeface="Cambria Math" panose="02040503050406030204" pitchFamily="18" charset="0"/>
                          </a:rPr>
                          <m:t>ℒ</m:t>
                        </m:r>
                        <m:r>
                          <a:rPr lang="en-US" sz="2400" b="0" i="1">
                            <a:solidFill>
                              <a:schemeClr val="tx1"/>
                            </a:solidFill>
                            <a:latin typeface="Cambria Math" panose="02040503050406030204" pitchFamily="18" charset="0"/>
                            <a:ea typeface="Cambria Math" panose="02040503050406030204" pitchFamily="18" charset="0"/>
                          </a:rPr>
                          <m:t>(</m:t>
                        </m:r>
                        <m:r>
                          <a:rPr lang="en-US" sz="2400" b="0" i="1">
                            <a:solidFill>
                              <a:schemeClr val="tx1"/>
                            </a:solidFill>
                            <a:latin typeface="Cambria Math" panose="02040503050406030204" pitchFamily="18" charset="0"/>
                            <a:ea typeface="Cambria Math" panose="02040503050406030204" pitchFamily="18" charset="0"/>
                          </a:rPr>
                          <m:t>𝜃</m:t>
                        </m:r>
                        <m:r>
                          <a:rPr lang="en-US" sz="2400" b="0" i="1">
                            <a:solidFill>
                              <a:schemeClr val="tx1"/>
                            </a:solidFill>
                            <a:latin typeface="Cambria Math" panose="02040503050406030204" pitchFamily="18" charset="0"/>
                            <a:ea typeface="Cambria Math" panose="02040503050406030204" pitchFamily="18" charset="0"/>
                          </a:rPr>
                          <m:t>;</m:t>
                        </m:r>
                        <m:sSup>
                          <m:sSupPr>
                            <m:ctrlPr>
                              <a:rPr lang="en-US" sz="2400" b="0" i="1">
                                <a:solidFill>
                                  <a:schemeClr val="tx1"/>
                                </a:solidFill>
                                <a:latin typeface="Cambria Math" panose="02040503050406030204" pitchFamily="18" charset="0"/>
                                <a:ea typeface="Cambria Math" panose="02040503050406030204" pitchFamily="18" charset="0"/>
                              </a:rPr>
                            </m:ctrlPr>
                          </m:sSupPr>
                          <m:e>
                            <m:r>
                              <a:rPr lang="en-US" sz="2400" b="0" i="1">
                                <a:solidFill>
                                  <a:schemeClr val="tx1"/>
                                </a:solidFill>
                                <a:latin typeface="Cambria Math" panose="02040503050406030204" pitchFamily="18" charset="0"/>
                                <a:ea typeface="Cambria Math" panose="02040503050406030204" pitchFamily="18" charset="0"/>
                              </a:rPr>
                              <m:t>𝑥</m:t>
                            </m:r>
                          </m:e>
                          <m:sup>
                            <m:r>
                              <a:rPr lang="en-US" sz="2400" b="0" i="1">
                                <a:solidFill>
                                  <a:schemeClr val="tx1"/>
                                </a:solidFill>
                                <a:latin typeface="Cambria Math" panose="02040503050406030204" pitchFamily="18" charset="0"/>
                                <a:ea typeface="Cambria Math" panose="02040503050406030204" pitchFamily="18" charset="0"/>
                              </a:rPr>
                              <m:t>𝑖</m:t>
                            </m:r>
                          </m:sup>
                        </m:sSup>
                        <m:r>
                          <a:rPr lang="en-US" sz="2400" b="0" i="1">
                            <a:solidFill>
                              <a:schemeClr val="tx1"/>
                            </a:solidFill>
                            <a:latin typeface="Cambria Math" panose="02040503050406030204" pitchFamily="18" charset="0"/>
                            <a:ea typeface="Cambria Math" panose="02040503050406030204" pitchFamily="18" charset="0"/>
                          </a:rPr>
                          <m:t>,</m:t>
                        </m:r>
                        <m:sSup>
                          <m:sSupPr>
                            <m:ctrlPr>
                              <a:rPr lang="en-US" sz="2400" b="0" i="1">
                                <a:solidFill>
                                  <a:schemeClr val="tx1"/>
                                </a:solidFill>
                                <a:latin typeface="Cambria Math" panose="02040503050406030204" pitchFamily="18" charset="0"/>
                                <a:ea typeface="Cambria Math" panose="02040503050406030204" pitchFamily="18" charset="0"/>
                              </a:rPr>
                            </m:ctrlPr>
                          </m:sSupPr>
                          <m:e>
                            <m:r>
                              <a:rPr lang="en-US" sz="2400" b="0" i="1">
                                <a:solidFill>
                                  <a:schemeClr val="tx1"/>
                                </a:solidFill>
                                <a:latin typeface="Cambria Math" panose="02040503050406030204" pitchFamily="18" charset="0"/>
                                <a:ea typeface="Cambria Math" panose="02040503050406030204" pitchFamily="18" charset="0"/>
                              </a:rPr>
                              <m:t>𝑦</m:t>
                            </m:r>
                          </m:e>
                          <m:sup>
                            <m:r>
                              <a:rPr lang="en-US" sz="2400" b="0" i="1">
                                <a:solidFill>
                                  <a:schemeClr val="tx1"/>
                                </a:solidFill>
                                <a:latin typeface="Cambria Math" panose="02040503050406030204" pitchFamily="18" charset="0"/>
                                <a:ea typeface="Cambria Math" panose="02040503050406030204" pitchFamily="18" charset="0"/>
                              </a:rPr>
                              <m:t>𝑖</m:t>
                            </m:r>
                          </m:sup>
                        </m:sSup>
                        <m:r>
                          <a:rPr lang="en-US" sz="2400" b="0" i="1">
                            <a:solidFill>
                              <a:schemeClr val="tx1"/>
                            </a:solidFill>
                            <a:latin typeface="Cambria Math" panose="02040503050406030204" pitchFamily="18" charset="0"/>
                            <a:ea typeface="Cambria Math" panose="02040503050406030204" pitchFamily="18" charset="0"/>
                          </a:rPr>
                          <m:t>)</m:t>
                        </m:r>
                      </m:e>
                    </m:nary>
                  </m:oMath>
                </a14:m>
                <a:endParaRPr lang="en-US" alt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1800" b="0" i="1">
                        <a:solidFill>
                          <a:schemeClr val="tx1"/>
                        </a:solidFill>
                        <a:latin typeface="Cambria Math" panose="02040503050406030204" pitchFamily="18" charset="0"/>
                        <a:ea typeface="Cambria Math" panose="02040503050406030204" pitchFamily="18" charset="0"/>
                      </a:rPr>
                      <m:t>𝜃</m:t>
                    </m:r>
                  </m:oMath>
                </a14:m>
                <a:r>
                  <a:rPr lang="en-US" altLang="en-US" sz="1800" b="0" dirty="0">
                    <a:solidFill>
                      <a:schemeClr val="tx1"/>
                    </a:solidFill>
                    <a:latin typeface="Times New Roman" panose="02020603050405020304" pitchFamily="18" charset="0"/>
                  </a:rPr>
                  <a:t>: parameters to be updated</a:t>
                </a:r>
              </a:p>
              <a:p>
                <a:pPr marL="800100" lvl="1" indent="-342900" eaLnBrk="1" hangingPunct="1">
                  <a:spcBef>
                    <a:spcPct val="10000"/>
                  </a:spcBef>
                  <a:buFont typeface="Wingdings" panose="05000000000000000000" pitchFamily="2" charset="2"/>
                  <a:buChar char="v"/>
                </a:pPr>
                <a14:m>
                  <m:oMath xmlns:m="http://schemas.openxmlformats.org/officeDocument/2006/math">
                    <m:r>
                      <a:rPr lang="el-GR" sz="1800" b="0" i="1">
                        <a:solidFill>
                          <a:schemeClr val="tx1"/>
                        </a:solidFill>
                        <a:latin typeface="Cambria Math" panose="02040503050406030204" pitchFamily="18" charset="0"/>
                        <a:ea typeface="Cambria Math" panose="02040503050406030204" pitchFamily="18" charset="0"/>
                      </a:rPr>
                      <m:t>𝜂</m:t>
                    </m:r>
                  </m:oMath>
                </a14:m>
                <a:r>
                  <a:rPr lang="en-US" altLang="en-US" sz="1800" b="0" dirty="0">
                    <a:solidFill>
                      <a:schemeClr val="tx1"/>
                    </a:solidFill>
                    <a:latin typeface="Times New Roman" panose="02020603050405020304" pitchFamily="18" charset="0"/>
                  </a:rPr>
                  <a:t>: learning rate</a:t>
                </a:r>
              </a:p>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1800" b="0" i="1">
                        <a:solidFill>
                          <a:schemeClr val="tx1"/>
                        </a:solidFill>
                        <a:latin typeface="Cambria Math" panose="02040503050406030204" pitchFamily="18" charset="0"/>
                      </a:rPr>
                      <m:t>𝑁</m:t>
                    </m:r>
                  </m:oMath>
                </a14:m>
                <a:r>
                  <a:rPr lang="en-US" altLang="en-US" sz="1800" b="0" dirty="0">
                    <a:solidFill>
                      <a:schemeClr val="tx1"/>
                    </a:solidFill>
                    <a:latin typeface="Times New Roman" panose="02020603050405020304" pitchFamily="18" charset="0"/>
                  </a:rPr>
                  <a:t>: number of training samples</a:t>
                </a:r>
              </a:p>
              <a:p>
                <a:pPr marL="800100" lvl="1" indent="-342900" eaLnBrk="1" hangingPunct="1">
                  <a:spcBef>
                    <a:spcPct val="10000"/>
                  </a:spcBef>
                  <a:buFont typeface="Wingdings" panose="05000000000000000000" pitchFamily="2" charset="2"/>
                  <a:buChar char="v"/>
                </a:pPr>
                <a14:m>
                  <m:oMath xmlns:m="http://schemas.openxmlformats.org/officeDocument/2006/math">
                    <m:r>
                      <a:rPr lang="en-US" sz="1800" b="0" i="1">
                        <a:solidFill>
                          <a:schemeClr val="tx1"/>
                        </a:solidFill>
                        <a:latin typeface="Cambria Math" panose="02040503050406030204" pitchFamily="18" charset="0"/>
                        <a:ea typeface="Cambria Math" panose="02040503050406030204" pitchFamily="18" charset="0"/>
                      </a:rPr>
                      <m:t>ℒ</m:t>
                    </m:r>
                    <m:r>
                      <a:rPr lang="en-US" sz="1800" b="0">
                        <a:solidFill>
                          <a:schemeClr val="tx1"/>
                        </a:solidFill>
                        <a:latin typeface="Cambria Math" panose="02040503050406030204" pitchFamily="18" charset="0"/>
                        <a:ea typeface="Cambria Math" panose="02040503050406030204" pitchFamily="18" charset="0"/>
                      </a:rPr>
                      <m:t>:</m:t>
                    </m:r>
                  </m:oMath>
                </a14:m>
                <a:r>
                  <a:rPr lang="en-US" altLang="en-US" sz="1800" b="0" dirty="0">
                    <a:solidFill>
                      <a:schemeClr val="tx1"/>
                    </a:solidFill>
                    <a:latin typeface="Times New Roman" panose="02020603050405020304" pitchFamily="18" charset="0"/>
                  </a:rPr>
                  <a:t> loss function</a:t>
                </a:r>
              </a:p>
              <a:p>
                <a:pPr marL="800100" lvl="1" indent="-342900" eaLnBrk="1" hangingPunct="1">
                  <a:spcBef>
                    <a:spcPct val="10000"/>
                  </a:spcBef>
                  <a:buFont typeface="Wingdings" panose="05000000000000000000" pitchFamily="2" charset="2"/>
                  <a:buChar char="v"/>
                </a:pPr>
                <a14:m>
                  <m:oMath xmlns:m="http://schemas.openxmlformats.org/officeDocument/2006/math">
                    <m:sSup>
                      <m:sSupPr>
                        <m:ctrlPr>
                          <a:rPr lang="en-US" sz="1800" b="0" i="1">
                            <a:solidFill>
                              <a:schemeClr val="tx1"/>
                            </a:solidFill>
                            <a:latin typeface="Cambria Math" panose="02040503050406030204" pitchFamily="18" charset="0"/>
                            <a:ea typeface="Cambria Math" panose="02040503050406030204" pitchFamily="18" charset="0"/>
                          </a:rPr>
                        </m:ctrlPr>
                      </m:sSupPr>
                      <m:e>
                        <m:r>
                          <a:rPr lang="en-US" sz="1800" b="0" i="1">
                            <a:solidFill>
                              <a:schemeClr val="tx1"/>
                            </a:solidFill>
                            <a:latin typeface="Cambria Math" panose="02040503050406030204" pitchFamily="18" charset="0"/>
                            <a:ea typeface="Cambria Math" panose="02040503050406030204" pitchFamily="18" charset="0"/>
                          </a:rPr>
                          <m:t>𝑥</m:t>
                        </m:r>
                      </m:e>
                      <m:sup>
                        <m:r>
                          <a:rPr lang="en-US" sz="1800" b="0" i="1">
                            <a:solidFill>
                              <a:schemeClr val="tx1"/>
                            </a:solidFill>
                            <a:latin typeface="Cambria Math" panose="02040503050406030204" pitchFamily="18" charset="0"/>
                            <a:ea typeface="Cambria Math" panose="02040503050406030204" pitchFamily="18" charset="0"/>
                          </a:rPr>
                          <m:t>𝑖</m:t>
                        </m:r>
                      </m:sup>
                    </m:sSup>
                  </m:oMath>
                </a14:m>
                <a:r>
                  <a:rPr lang="en-US" altLang="en-US" sz="1800" b="0" dirty="0">
                    <a:solidFill>
                      <a:schemeClr val="tx1"/>
                    </a:solidFill>
                    <a:latin typeface="Times New Roman" panose="02020603050405020304" pitchFamily="18" charset="0"/>
                  </a:rPr>
                  <a:t>: </a:t>
                </a:r>
                <a:r>
                  <a:rPr lang="en-US" altLang="en-US" sz="1800" b="0" dirty="0" err="1">
                    <a:solidFill>
                      <a:schemeClr val="tx1"/>
                    </a:solidFill>
                    <a:latin typeface="Times New Roman" panose="02020603050405020304" pitchFamily="18" charset="0"/>
                  </a:rPr>
                  <a:t>i-th</a:t>
                </a:r>
                <a:r>
                  <a:rPr lang="en-US" altLang="en-US" sz="1800" b="0" dirty="0">
                    <a:solidFill>
                      <a:schemeClr val="tx1"/>
                    </a:solidFill>
                    <a:latin typeface="Times New Roman" panose="02020603050405020304" pitchFamily="18" charset="0"/>
                  </a:rPr>
                  <a:t> training sample</a:t>
                </a:r>
              </a:p>
              <a:p>
                <a:pPr marL="800100" lvl="1" indent="-342900" eaLnBrk="1" hangingPunct="1">
                  <a:spcBef>
                    <a:spcPct val="10000"/>
                  </a:spcBef>
                  <a:buFont typeface="Wingdings" panose="05000000000000000000" pitchFamily="2" charset="2"/>
                  <a:buChar char="v"/>
                </a:pPr>
                <a14:m>
                  <m:oMath xmlns:m="http://schemas.openxmlformats.org/officeDocument/2006/math">
                    <m:sSup>
                      <m:sSupPr>
                        <m:ctrlPr>
                          <a:rPr lang="en-US" sz="1800" b="0" i="1">
                            <a:solidFill>
                              <a:schemeClr val="tx1"/>
                            </a:solidFill>
                            <a:latin typeface="Cambria Math" panose="02040503050406030204" pitchFamily="18" charset="0"/>
                            <a:ea typeface="Cambria Math" panose="02040503050406030204" pitchFamily="18" charset="0"/>
                          </a:rPr>
                        </m:ctrlPr>
                      </m:sSupPr>
                      <m:e>
                        <m:r>
                          <a:rPr lang="en-US" sz="1800" b="0" i="1">
                            <a:solidFill>
                              <a:schemeClr val="tx1"/>
                            </a:solidFill>
                            <a:latin typeface="Cambria Math" panose="02040503050406030204" pitchFamily="18" charset="0"/>
                            <a:ea typeface="Cambria Math" panose="02040503050406030204" pitchFamily="18" charset="0"/>
                          </a:rPr>
                          <m:t>𝑦</m:t>
                        </m:r>
                      </m:e>
                      <m:sup>
                        <m:r>
                          <a:rPr lang="en-US" sz="1800" b="0" i="1">
                            <a:solidFill>
                              <a:schemeClr val="tx1"/>
                            </a:solidFill>
                            <a:latin typeface="Cambria Math" panose="02040503050406030204" pitchFamily="18" charset="0"/>
                            <a:ea typeface="Cambria Math" panose="02040503050406030204" pitchFamily="18" charset="0"/>
                          </a:rPr>
                          <m:t>𝑖</m:t>
                        </m:r>
                      </m:sup>
                    </m:sSup>
                  </m:oMath>
                </a14:m>
                <a:r>
                  <a:rPr lang="en-US" altLang="en-US" sz="1800" b="0" dirty="0">
                    <a:solidFill>
                      <a:schemeClr val="tx1"/>
                    </a:solidFill>
                    <a:latin typeface="Times New Roman" panose="02020603050405020304" pitchFamily="18" charset="0"/>
                  </a:rPr>
                  <a:t>: </a:t>
                </a:r>
                <a:r>
                  <a:rPr lang="en-US" altLang="en-US" sz="1800" b="0" dirty="0" err="1">
                    <a:solidFill>
                      <a:schemeClr val="tx1"/>
                    </a:solidFill>
                    <a:latin typeface="Times New Roman" panose="02020603050405020304" pitchFamily="18" charset="0"/>
                  </a:rPr>
                  <a:t>i-th</a:t>
                </a:r>
                <a:r>
                  <a:rPr lang="en-US" altLang="en-US" sz="1800" b="0" dirty="0">
                    <a:solidFill>
                      <a:schemeClr val="tx1"/>
                    </a:solidFill>
                    <a:latin typeface="Times New Roman" panose="02020603050405020304" pitchFamily="18" charset="0"/>
                  </a:rPr>
                  <a:t> label</a:t>
                </a:r>
              </a:p>
              <a:p>
                <a:pPr marL="800100" lvl="1" indent="-342900" eaLnBrk="1" hangingPunct="1">
                  <a:spcBef>
                    <a:spcPct val="10000"/>
                  </a:spcBef>
                  <a:buFont typeface="Wingdings" panose="05000000000000000000" pitchFamily="2" charset="2"/>
                  <a:buChar char="v"/>
                </a:pPr>
                <a:r>
                  <a:rPr lang="en-US" altLang="en-US" sz="1800" b="0" dirty="0">
                    <a:solidFill>
                      <a:schemeClr val="tx1"/>
                    </a:solidFill>
                    <a:latin typeface="Times New Roman" panose="02020603050405020304" pitchFamily="18" charset="0"/>
                  </a:rPr>
                  <a:t>Epoch: a whole pass on </a:t>
                </a:r>
              </a:p>
              <a:p>
                <a:pPr lvl="1" eaLnBrk="1" hangingPunct="1">
                  <a:spcBef>
                    <a:spcPct val="10000"/>
                  </a:spcBef>
                </a:pPr>
                <a:r>
                  <a:rPr lang="en-US" altLang="en-US" sz="1800" b="0" dirty="0">
                    <a:solidFill>
                      <a:schemeClr val="tx1"/>
                    </a:solidFill>
                    <a:latin typeface="Times New Roman" panose="02020603050405020304" pitchFamily="18" charset="0"/>
                  </a:rPr>
                  <a:t>      training set</a:t>
                </a:r>
              </a:p>
              <a:p>
                <a:pPr marL="800100" lvl="1" indent="-342900" eaLnBrk="1" hangingPunct="1">
                  <a:spcBef>
                    <a:spcPct val="10000"/>
                  </a:spcBef>
                  <a:buFont typeface="Wingdings" panose="05000000000000000000" pitchFamily="2" charset="2"/>
                  <a:buChar char="v"/>
                </a:pPr>
                <a:endParaRPr lang="en-US" altLang="en-US" sz="18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18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0" lvl="1" eaLnBrk="1" hangingPunct="1">
                  <a:spcBef>
                    <a:spcPct val="10000"/>
                  </a:spcBef>
                </a:pPr>
                <a:endParaRPr lang="en-US" altLang="en-US" sz="2400" b="0" dirty="0">
                  <a:solidFill>
                    <a:schemeClr val="tx1"/>
                  </a:solidFill>
                  <a:latin typeface="Times New Roman" panose="02020603050405020304" pitchFamily="18" charset="0"/>
                </a:endParaRPr>
              </a:p>
              <a:p>
                <a:pPr marL="4000500" lvl="8" indent="-342900">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lvl="1" eaLnBrk="1" hangingPunct="1">
                  <a:spcBef>
                    <a:spcPct val="10000"/>
                  </a:spcBef>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547652" y="1071087"/>
                <a:ext cx="8199582" cy="9000797"/>
              </a:xfrm>
              <a:prstGeom prst="rect">
                <a:avLst/>
              </a:prstGeom>
              <a:blipFill>
                <a:blip r:embed="rId5"/>
                <a:stretch>
                  <a:fillRect l="-1041" t="-5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2845" y="3431646"/>
            <a:ext cx="5249930" cy="2850641"/>
          </a:xfrm>
          <a:prstGeom prst="rect">
            <a:avLst/>
          </a:prstGeom>
        </p:spPr>
      </p:pic>
    </p:spTree>
    <p:extLst>
      <p:ext uri="{BB962C8B-B14F-4D97-AF65-F5344CB8AC3E}">
        <p14:creationId xmlns:p14="http://schemas.microsoft.com/office/powerpoint/2010/main" val="343433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29</a:t>
            </a:fld>
            <a:endParaRPr lang="en-US" altLang="en-US" sz="1400">
              <a:solidFill>
                <a:schemeClr val="bg2"/>
              </a:solidFill>
              <a:latin typeface="Tahoma" panose="020B0604030504040204" pitchFamily="34" charset="0"/>
            </a:endParaRPr>
          </a:p>
        </p:txBody>
      </p:sp>
      <p:sp>
        <p:nvSpPr>
          <p:cNvPr id="2" name="TextBox 1"/>
          <p:cNvSpPr txBox="1"/>
          <p:nvPr/>
        </p:nvSpPr>
        <p:spPr>
          <a:xfrm>
            <a:off x="3608091" y="212436"/>
            <a:ext cx="1954381" cy="523220"/>
          </a:xfrm>
          <a:prstGeom prst="rect">
            <a:avLst/>
          </a:prstGeom>
          <a:noFill/>
        </p:spPr>
        <p:txBody>
          <a:bodyPr wrap="none" rtlCol="0">
            <a:spAutoFit/>
          </a:bodyPr>
          <a:lstStyle/>
          <a:p>
            <a:pPr algn="ctr"/>
            <a:r>
              <a:rPr lang="en-US" sz="2800" dirty="0">
                <a:solidFill>
                  <a:srgbClr val="3333CC"/>
                </a:solidFill>
              </a:rPr>
              <a:t>Optimizer</a:t>
            </a:r>
            <a:endParaRPr lang="en-US" sz="2800" b="0" dirty="0">
              <a:solidFill>
                <a:srgbClr val="3333CC"/>
              </a:solidFill>
            </a:endParaRPr>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547652" y="1071085"/>
                <a:ext cx="8199582" cy="71768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Stochastic Gradient Descent Algorithm</a:t>
                </a:r>
              </a:p>
              <a:p>
                <a:pPr lvl="1" eaLnBrk="1" hangingPunct="1">
                  <a:spcBef>
                    <a:spcPct val="10000"/>
                  </a:spcBef>
                </a:pPr>
                <a:r>
                  <a:rPr lang="en-US" altLang="en-US" sz="2400" b="0" dirty="0">
                    <a:solidFill>
                      <a:schemeClr val="tx1"/>
                    </a:solidFill>
                    <a:latin typeface="Times New Roman" panose="02020603050405020304" pitchFamily="18" charset="0"/>
                  </a:rPr>
                  <a:t> </a:t>
                </a:r>
              </a:p>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2400" b="0" i="1">
                        <a:solidFill>
                          <a:schemeClr val="tx1"/>
                        </a:solidFill>
                        <a:latin typeface="Cambria Math" panose="02040503050406030204" pitchFamily="18" charset="0"/>
                        <a:ea typeface="Cambria Math" panose="02040503050406030204" pitchFamily="18" charset="0"/>
                      </a:rPr>
                      <m:t>𝜃</m:t>
                    </m:r>
                    <m:r>
                      <a:rPr lang="en-US" altLang="en-US" sz="2400" b="0" i="1">
                        <a:solidFill>
                          <a:schemeClr val="tx1"/>
                        </a:solidFill>
                        <a:latin typeface="Cambria Math" panose="02040503050406030204" pitchFamily="18" charset="0"/>
                        <a:ea typeface="Cambria Math" panose="02040503050406030204" pitchFamily="18" charset="0"/>
                      </a:rPr>
                      <m:t>=</m:t>
                    </m:r>
                  </m:oMath>
                </a14:m>
                <a:r>
                  <a:rPr lang="en-US" altLang="en-US" sz="24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en-US" sz="2400" b="0" i="1">
                        <a:solidFill>
                          <a:schemeClr val="tx1"/>
                        </a:solidFill>
                        <a:latin typeface="Cambria Math" panose="02040503050406030204" pitchFamily="18" charset="0"/>
                        <a:ea typeface="Cambria Math" panose="02040503050406030204" pitchFamily="18" charset="0"/>
                      </a:rPr>
                      <m:t>𝜃</m:t>
                    </m:r>
                  </m:oMath>
                </a14:m>
                <a:r>
                  <a:rPr lang="en-US" altLang="en-US" sz="2400" b="0" i="1"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r>
                      <a:rPr lang="en-US" sz="2400" b="0" i="1">
                        <a:solidFill>
                          <a:schemeClr val="tx1"/>
                        </a:solidFill>
                        <a:latin typeface="Cambria Math" panose="02040503050406030204" pitchFamily="18" charset="0"/>
                        <a:ea typeface="Cambria Math" panose="02040503050406030204" pitchFamily="18" charset="0"/>
                      </a:rPr>
                      <m:t> </m:t>
                    </m:r>
                    <m:r>
                      <a:rPr lang="el-GR" sz="2400" b="0" i="1">
                        <a:solidFill>
                          <a:schemeClr val="tx1"/>
                        </a:solidFill>
                        <a:latin typeface="Cambria Math" panose="02040503050406030204" pitchFamily="18" charset="0"/>
                        <a:ea typeface="Cambria Math" panose="02040503050406030204" pitchFamily="18" charset="0"/>
                      </a:rPr>
                      <m:t>𝜂</m:t>
                    </m:r>
                    <m:f>
                      <m:fPr>
                        <m:ctrlPr>
                          <a:rPr lang="en-US" sz="2400" b="0" i="1">
                            <a:solidFill>
                              <a:schemeClr val="tx1"/>
                            </a:solidFill>
                            <a:latin typeface="Cambria Math" panose="02040503050406030204" pitchFamily="18" charset="0"/>
                            <a:ea typeface="Cambria Math" panose="02040503050406030204" pitchFamily="18" charset="0"/>
                          </a:rPr>
                        </m:ctrlPr>
                      </m:fPr>
                      <m:num>
                        <m:r>
                          <a:rPr lang="en-US" sz="2400" b="0" i="1">
                            <a:solidFill>
                              <a:schemeClr val="tx1"/>
                            </a:solidFill>
                            <a:latin typeface="Cambria Math" panose="02040503050406030204" pitchFamily="18" charset="0"/>
                            <a:ea typeface="Cambria Math" panose="02040503050406030204" pitchFamily="18" charset="0"/>
                          </a:rPr>
                          <m:t>𝜕</m:t>
                        </m:r>
                      </m:num>
                      <m:den>
                        <m:r>
                          <a:rPr lang="en-US" sz="2400" b="0" i="1">
                            <a:solidFill>
                              <a:schemeClr val="tx1"/>
                            </a:solidFill>
                            <a:latin typeface="Cambria Math" panose="02040503050406030204" pitchFamily="18" charset="0"/>
                            <a:ea typeface="Cambria Math" panose="02040503050406030204" pitchFamily="18" charset="0"/>
                          </a:rPr>
                          <m:t>𝜕</m:t>
                        </m:r>
                        <m:r>
                          <a:rPr lang="en-US" altLang="en-US" sz="2400" b="0" i="1">
                            <a:solidFill>
                              <a:schemeClr val="tx1"/>
                            </a:solidFill>
                            <a:latin typeface="Cambria Math" panose="02040503050406030204" pitchFamily="18" charset="0"/>
                            <a:ea typeface="Cambria Math" panose="02040503050406030204" pitchFamily="18" charset="0"/>
                          </a:rPr>
                          <m:t>𝜃</m:t>
                        </m:r>
                      </m:den>
                    </m:f>
                    <m:r>
                      <a:rPr lang="en-US" sz="2400" b="0" i="1">
                        <a:solidFill>
                          <a:schemeClr val="tx1"/>
                        </a:solidFill>
                        <a:latin typeface="Cambria Math" panose="02040503050406030204" pitchFamily="18" charset="0"/>
                        <a:ea typeface="Cambria Math" panose="02040503050406030204" pitchFamily="18" charset="0"/>
                      </a:rPr>
                      <m:t>ℒ</m:t>
                    </m:r>
                    <m:r>
                      <a:rPr lang="en-US" sz="2400" b="0" i="1">
                        <a:solidFill>
                          <a:schemeClr val="tx1"/>
                        </a:solidFill>
                        <a:latin typeface="Cambria Math" panose="02040503050406030204" pitchFamily="18" charset="0"/>
                        <a:ea typeface="Cambria Math" panose="02040503050406030204" pitchFamily="18" charset="0"/>
                      </a:rPr>
                      <m:t>(</m:t>
                    </m:r>
                    <m:r>
                      <a:rPr lang="en-US" sz="2400" b="0" i="1">
                        <a:solidFill>
                          <a:schemeClr val="tx1"/>
                        </a:solidFill>
                        <a:latin typeface="Cambria Math" panose="02040503050406030204" pitchFamily="18" charset="0"/>
                        <a:ea typeface="Cambria Math" panose="02040503050406030204" pitchFamily="18" charset="0"/>
                      </a:rPr>
                      <m:t>𝜃</m:t>
                    </m:r>
                    <m:r>
                      <a:rPr lang="en-US" sz="2400" b="0" i="1">
                        <a:solidFill>
                          <a:schemeClr val="tx1"/>
                        </a:solidFill>
                        <a:latin typeface="Cambria Math" panose="02040503050406030204" pitchFamily="18" charset="0"/>
                        <a:ea typeface="Cambria Math" panose="02040503050406030204" pitchFamily="18" charset="0"/>
                      </a:rPr>
                      <m:t>;</m:t>
                    </m:r>
                    <m:sSup>
                      <m:sSupPr>
                        <m:ctrlPr>
                          <a:rPr lang="en-US" sz="2400" b="0" i="1">
                            <a:solidFill>
                              <a:schemeClr val="tx1"/>
                            </a:solidFill>
                            <a:latin typeface="Cambria Math" panose="02040503050406030204" pitchFamily="18" charset="0"/>
                            <a:ea typeface="Cambria Math" panose="02040503050406030204" pitchFamily="18" charset="0"/>
                          </a:rPr>
                        </m:ctrlPr>
                      </m:sSupPr>
                      <m:e>
                        <m:r>
                          <a:rPr lang="en-US" sz="2400" b="0" i="1">
                            <a:solidFill>
                              <a:schemeClr val="tx1"/>
                            </a:solidFill>
                            <a:latin typeface="Cambria Math" panose="02040503050406030204" pitchFamily="18" charset="0"/>
                            <a:ea typeface="Cambria Math" panose="02040503050406030204" pitchFamily="18" charset="0"/>
                          </a:rPr>
                          <m:t>𝑥</m:t>
                        </m:r>
                      </m:e>
                      <m:sup>
                        <m:r>
                          <a:rPr lang="en-US" sz="2400" b="0" i="1">
                            <a:solidFill>
                              <a:schemeClr val="tx1"/>
                            </a:solidFill>
                            <a:latin typeface="Cambria Math" panose="02040503050406030204" pitchFamily="18" charset="0"/>
                            <a:ea typeface="Cambria Math" panose="02040503050406030204" pitchFamily="18" charset="0"/>
                          </a:rPr>
                          <m:t>𝑖</m:t>
                        </m:r>
                      </m:sup>
                    </m:sSup>
                    <m:r>
                      <a:rPr lang="en-US" sz="2400" b="0" i="1">
                        <a:solidFill>
                          <a:schemeClr val="tx1"/>
                        </a:solidFill>
                        <a:latin typeface="Cambria Math" panose="02040503050406030204" pitchFamily="18" charset="0"/>
                        <a:ea typeface="Cambria Math" panose="02040503050406030204" pitchFamily="18" charset="0"/>
                      </a:rPr>
                      <m:t>,</m:t>
                    </m:r>
                    <m:sSup>
                      <m:sSupPr>
                        <m:ctrlPr>
                          <a:rPr lang="en-US" sz="2400" b="0" i="1">
                            <a:solidFill>
                              <a:schemeClr val="tx1"/>
                            </a:solidFill>
                            <a:latin typeface="Cambria Math" panose="02040503050406030204" pitchFamily="18" charset="0"/>
                            <a:ea typeface="Cambria Math" panose="02040503050406030204" pitchFamily="18" charset="0"/>
                          </a:rPr>
                        </m:ctrlPr>
                      </m:sSupPr>
                      <m:e>
                        <m:r>
                          <a:rPr lang="en-US" sz="2400" b="0" i="1">
                            <a:solidFill>
                              <a:schemeClr val="tx1"/>
                            </a:solidFill>
                            <a:latin typeface="Cambria Math" panose="02040503050406030204" pitchFamily="18" charset="0"/>
                            <a:ea typeface="Cambria Math" panose="02040503050406030204" pitchFamily="18" charset="0"/>
                          </a:rPr>
                          <m:t>𝑦</m:t>
                        </m:r>
                      </m:e>
                      <m:sup>
                        <m:r>
                          <a:rPr lang="en-US" sz="2400" b="0" i="1">
                            <a:solidFill>
                              <a:schemeClr val="tx1"/>
                            </a:solidFill>
                            <a:latin typeface="Cambria Math" panose="02040503050406030204" pitchFamily="18" charset="0"/>
                            <a:ea typeface="Cambria Math" panose="02040503050406030204" pitchFamily="18" charset="0"/>
                          </a:rPr>
                          <m:t>𝑖</m:t>
                        </m:r>
                      </m:sup>
                    </m:sSup>
                    <m:r>
                      <a:rPr lang="en-US" sz="2400" b="0" i="1">
                        <a:solidFill>
                          <a:schemeClr val="tx1"/>
                        </a:solidFill>
                        <a:latin typeface="Cambria Math" panose="02040503050406030204" pitchFamily="18" charset="0"/>
                        <a:ea typeface="Cambria Math" panose="02040503050406030204" pitchFamily="18" charset="0"/>
                      </a:rPr>
                      <m:t>)</m:t>
                    </m:r>
                  </m:oMath>
                </a14:m>
                <a:endParaRPr lang="en-US" alt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1257300" lvl="2" indent="-342900" eaLnBrk="1" hangingPunct="1">
                  <a:spcBef>
                    <a:spcPct val="10000"/>
                  </a:spcBef>
                  <a:buFont typeface="Wingdings" panose="05000000000000000000" pitchFamily="2" charset="2"/>
                  <a:buChar char="v"/>
                </a:pPr>
                <a:r>
                  <a:rPr lang="en-US" altLang="en-US" sz="2000" b="0" dirty="0">
                    <a:solidFill>
                      <a:schemeClr val="tx1"/>
                    </a:solidFill>
                    <a:latin typeface="Times New Roman" panose="02020603050405020304" pitchFamily="18" charset="0"/>
                  </a:rPr>
                  <a:t>While </a:t>
                </a:r>
                <a:r>
                  <a:rPr lang="en-US" altLang="en-US" sz="2000" b="0" dirty="0" err="1">
                    <a:solidFill>
                      <a:schemeClr val="tx1"/>
                    </a:solidFill>
                    <a:latin typeface="Times New Roman" panose="02020603050405020304" pitchFamily="18" charset="0"/>
                  </a:rPr>
                  <a:t>i</a:t>
                </a:r>
                <a:r>
                  <a:rPr lang="en-US" altLang="en-US" sz="2000" b="0" dirty="0">
                    <a:solidFill>
                      <a:schemeClr val="tx1"/>
                    </a:solidFill>
                    <a:latin typeface="Times New Roman" panose="02020603050405020304" pitchFamily="18" charset="0"/>
                  </a:rPr>
                  <a:t>&lt;N:</a:t>
                </a:r>
              </a:p>
              <a:p>
                <a:pPr marL="1714500" lvl="3" indent="-342900" eaLnBrk="1" hangingPunct="1">
                  <a:spcBef>
                    <a:spcPct val="10000"/>
                  </a:spcBef>
                  <a:buFont typeface="Wingdings" panose="05000000000000000000" pitchFamily="2" charset="2"/>
                  <a:buChar char="v"/>
                </a:pPr>
                <a14:m>
                  <m:oMath xmlns:m="http://schemas.openxmlformats.org/officeDocument/2006/math">
                    <m:sSub>
                      <m:sSubPr>
                        <m:ctrlPr>
                          <a:rPr lang="en-US" altLang="en-US" sz="2000" b="0" i="1">
                            <a:solidFill>
                              <a:schemeClr val="tx1"/>
                            </a:solidFill>
                            <a:latin typeface="Cambria Math" panose="02040503050406030204" pitchFamily="18" charset="0"/>
                            <a:ea typeface="Cambria Math" panose="02040503050406030204" pitchFamily="18" charset="0"/>
                          </a:rPr>
                        </m:ctrlPr>
                      </m:sSubPr>
                      <m:e>
                        <m:r>
                          <a:rPr lang="en-US" altLang="en-US" sz="2000" b="0" i="1">
                            <a:solidFill>
                              <a:schemeClr val="tx1"/>
                            </a:solidFill>
                            <a:latin typeface="Cambria Math" panose="02040503050406030204" pitchFamily="18" charset="0"/>
                            <a:ea typeface="Cambria Math" panose="02040503050406030204" pitchFamily="18" charset="0"/>
                          </a:rPr>
                          <m:t>𝜃</m:t>
                        </m:r>
                      </m:e>
                      <m:sub>
                        <m:r>
                          <a:rPr lang="en-US" altLang="en-US" sz="2000" b="0" i="1">
                            <a:solidFill>
                              <a:schemeClr val="tx1"/>
                            </a:solidFill>
                            <a:latin typeface="Cambria Math" panose="02040503050406030204" pitchFamily="18" charset="0"/>
                            <a:ea typeface="Cambria Math" panose="02040503050406030204" pitchFamily="18" charset="0"/>
                          </a:rPr>
                          <m:t>𝑖</m:t>
                        </m:r>
                        <m:r>
                          <a:rPr lang="en-US" altLang="en-US" sz="2000" b="0" i="1">
                            <a:solidFill>
                              <a:schemeClr val="tx1"/>
                            </a:solidFill>
                            <a:latin typeface="Cambria Math" panose="02040503050406030204" pitchFamily="18" charset="0"/>
                            <a:ea typeface="Cambria Math" panose="02040503050406030204" pitchFamily="18" charset="0"/>
                          </a:rPr>
                          <m:t>+1</m:t>
                        </m:r>
                      </m:sub>
                    </m:sSub>
                    <m:r>
                      <a:rPr lang="en-US" altLang="en-US" sz="2000" b="0" i="1">
                        <a:solidFill>
                          <a:schemeClr val="tx1"/>
                        </a:solidFill>
                        <a:latin typeface="Cambria Math" panose="02040503050406030204" pitchFamily="18" charset="0"/>
                        <a:ea typeface="Cambria Math" panose="02040503050406030204" pitchFamily="18" charset="0"/>
                      </a:rPr>
                      <m:t>=</m:t>
                    </m:r>
                    <m:sSub>
                      <m:sSubPr>
                        <m:ctrlPr>
                          <a:rPr lang="en-US" altLang="en-US" sz="2000" b="0" i="1">
                            <a:solidFill>
                              <a:schemeClr val="tx1"/>
                            </a:solidFill>
                            <a:latin typeface="Cambria Math" panose="02040503050406030204" pitchFamily="18" charset="0"/>
                            <a:ea typeface="Cambria Math" panose="02040503050406030204" pitchFamily="18" charset="0"/>
                          </a:rPr>
                        </m:ctrlPr>
                      </m:sSubPr>
                      <m:e>
                        <m:r>
                          <a:rPr lang="en-US" altLang="en-US" sz="2000" b="0" i="1">
                            <a:solidFill>
                              <a:schemeClr val="tx1"/>
                            </a:solidFill>
                            <a:latin typeface="Cambria Math" panose="02040503050406030204" pitchFamily="18" charset="0"/>
                            <a:ea typeface="Cambria Math" panose="02040503050406030204" pitchFamily="18" charset="0"/>
                          </a:rPr>
                          <m:t>𝜃</m:t>
                        </m:r>
                      </m:e>
                      <m:sub>
                        <m:r>
                          <a:rPr lang="en-US" altLang="en-US" sz="2000" b="0" i="1">
                            <a:solidFill>
                              <a:schemeClr val="tx1"/>
                            </a:solidFill>
                            <a:latin typeface="Cambria Math" panose="02040503050406030204" pitchFamily="18" charset="0"/>
                            <a:ea typeface="Cambria Math" panose="02040503050406030204" pitchFamily="18" charset="0"/>
                          </a:rPr>
                          <m:t>𝑖</m:t>
                        </m:r>
                      </m:sub>
                    </m:sSub>
                  </m:oMath>
                </a14:m>
                <a:r>
                  <a:rPr lang="en-US" altLang="en-US" sz="2000" b="0" i="1"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r>
                      <a:rPr lang="en-US" sz="2000" b="0" i="1">
                        <a:solidFill>
                          <a:schemeClr val="tx1"/>
                        </a:solidFill>
                        <a:latin typeface="Cambria Math" panose="02040503050406030204" pitchFamily="18" charset="0"/>
                        <a:ea typeface="Cambria Math" panose="02040503050406030204" pitchFamily="18" charset="0"/>
                      </a:rPr>
                      <m:t> </m:t>
                    </m:r>
                    <m:r>
                      <a:rPr lang="el-GR" sz="2000" b="0" i="1">
                        <a:solidFill>
                          <a:schemeClr val="tx1"/>
                        </a:solidFill>
                        <a:latin typeface="Cambria Math" panose="02040503050406030204" pitchFamily="18" charset="0"/>
                        <a:ea typeface="Cambria Math" panose="02040503050406030204" pitchFamily="18" charset="0"/>
                      </a:rPr>
                      <m:t>𝜂</m:t>
                    </m:r>
                    <m:f>
                      <m:fPr>
                        <m:ctrlPr>
                          <a:rPr lang="en-US" sz="2000" b="0" i="1">
                            <a:solidFill>
                              <a:schemeClr val="tx1"/>
                            </a:solidFill>
                            <a:latin typeface="Cambria Math" panose="02040503050406030204" pitchFamily="18" charset="0"/>
                            <a:ea typeface="Cambria Math" panose="02040503050406030204" pitchFamily="18" charset="0"/>
                          </a:rPr>
                        </m:ctrlPr>
                      </m:fPr>
                      <m:num>
                        <m:r>
                          <a:rPr lang="en-US" sz="2000" b="0" i="1">
                            <a:solidFill>
                              <a:schemeClr val="tx1"/>
                            </a:solidFill>
                            <a:latin typeface="Cambria Math" panose="02040503050406030204" pitchFamily="18" charset="0"/>
                            <a:ea typeface="Cambria Math" panose="02040503050406030204" pitchFamily="18" charset="0"/>
                          </a:rPr>
                          <m:t>𝜕</m:t>
                        </m:r>
                      </m:num>
                      <m:den>
                        <m:r>
                          <a:rPr lang="en-US" sz="2000" b="0" i="1">
                            <a:solidFill>
                              <a:schemeClr val="tx1"/>
                            </a:solidFill>
                            <a:latin typeface="Cambria Math" panose="02040503050406030204" pitchFamily="18" charset="0"/>
                            <a:ea typeface="Cambria Math" panose="02040503050406030204" pitchFamily="18" charset="0"/>
                          </a:rPr>
                          <m:t>𝜕</m:t>
                        </m:r>
                        <m:r>
                          <a:rPr lang="en-US" altLang="en-US" sz="2000" b="0" i="1">
                            <a:solidFill>
                              <a:schemeClr val="tx1"/>
                            </a:solidFill>
                            <a:latin typeface="Cambria Math" panose="02040503050406030204" pitchFamily="18" charset="0"/>
                            <a:ea typeface="Cambria Math" panose="02040503050406030204" pitchFamily="18" charset="0"/>
                          </a:rPr>
                          <m:t>𝜃</m:t>
                        </m:r>
                      </m:den>
                    </m:f>
                    <m:r>
                      <a:rPr lang="en-US" sz="2000" b="0" i="1">
                        <a:solidFill>
                          <a:schemeClr val="tx1"/>
                        </a:solidFill>
                        <a:latin typeface="Cambria Math" panose="02040503050406030204" pitchFamily="18" charset="0"/>
                        <a:ea typeface="Cambria Math" panose="02040503050406030204" pitchFamily="18" charset="0"/>
                      </a:rPr>
                      <m:t>ℒ</m:t>
                    </m:r>
                    <m:r>
                      <a:rPr lang="en-US" sz="2000" b="0" i="1">
                        <a:solidFill>
                          <a:schemeClr val="tx1"/>
                        </a:solidFill>
                        <a:latin typeface="Cambria Math" panose="02040503050406030204" pitchFamily="18" charset="0"/>
                        <a:ea typeface="Cambria Math" panose="02040503050406030204" pitchFamily="18" charset="0"/>
                      </a:rPr>
                      <m:t>(</m:t>
                    </m:r>
                    <m:r>
                      <a:rPr lang="en-US" sz="2000" b="0" i="1">
                        <a:solidFill>
                          <a:schemeClr val="tx1"/>
                        </a:solidFill>
                        <a:latin typeface="Cambria Math" panose="02040503050406030204" pitchFamily="18" charset="0"/>
                        <a:ea typeface="Cambria Math" panose="02040503050406030204" pitchFamily="18" charset="0"/>
                      </a:rPr>
                      <m:t>𝜃</m:t>
                    </m:r>
                    <m:r>
                      <a:rPr lang="en-US" sz="2000" b="0" i="1">
                        <a:solidFill>
                          <a:schemeClr val="tx1"/>
                        </a:solidFill>
                        <a:latin typeface="Cambria Math" panose="02040503050406030204" pitchFamily="18" charset="0"/>
                        <a:ea typeface="Cambria Math" panose="02040503050406030204" pitchFamily="18" charset="0"/>
                      </a:rPr>
                      <m:t>;</m:t>
                    </m:r>
                    <m:sSup>
                      <m:sSupPr>
                        <m:ctrlPr>
                          <a:rPr lang="en-US" sz="2000" b="0" i="1">
                            <a:solidFill>
                              <a:schemeClr val="tx1"/>
                            </a:solidFill>
                            <a:latin typeface="Cambria Math" panose="02040503050406030204" pitchFamily="18" charset="0"/>
                            <a:ea typeface="Cambria Math" panose="02040503050406030204" pitchFamily="18" charset="0"/>
                          </a:rPr>
                        </m:ctrlPr>
                      </m:sSupPr>
                      <m:e>
                        <m:r>
                          <a:rPr lang="en-US" sz="2000" b="0" i="1">
                            <a:solidFill>
                              <a:schemeClr val="tx1"/>
                            </a:solidFill>
                            <a:latin typeface="Cambria Math" panose="02040503050406030204" pitchFamily="18" charset="0"/>
                            <a:ea typeface="Cambria Math" panose="02040503050406030204" pitchFamily="18" charset="0"/>
                          </a:rPr>
                          <m:t>𝑥</m:t>
                        </m:r>
                      </m:e>
                      <m:sup>
                        <m:r>
                          <a:rPr lang="en-US" sz="2000" b="0" i="1">
                            <a:solidFill>
                              <a:schemeClr val="tx1"/>
                            </a:solidFill>
                            <a:latin typeface="Cambria Math" panose="02040503050406030204" pitchFamily="18" charset="0"/>
                            <a:ea typeface="Cambria Math" panose="02040503050406030204" pitchFamily="18" charset="0"/>
                          </a:rPr>
                          <m:t>𝑖</m:t>
                        </m:r>
                      </m:sup>
                    </m:sSup>
                    <m:r>
                      <a:rPr lang="en-US" sz="2000" b="0" i="1">
                        <a:solidFill>
                          <a:schemeClr val="tx1"/>
                        </a:solidFill>
                        <a:latin typeface="Cambria Math" panose="02040503050406030204" pitchFamily="18" charset="0"/>
                        <a:ea typeface="Cambria Math" panose="02040503050406030204" pitchFamily="18" charset="0"/>
                      </a:rPr>
                      <m:t>,</m:t>
                    </m:r>
                    <m:sSup>
                      <m:sSupPr>
                        <m:ctrlPr>
                          <a:rPr lang="en-US" sz="2000" b="0" i="1">
                            <a:solidFill>
                              <a:schemeClr val="tx1"/>
                            </a:solidFill>
                            <a:latin typeface="Cambria Math" panose="02040503050406030204" pitchFamily="18" charset="0"/>
                            <a:ea typeface="Cambria Math" panose="02040503050406030204" pitchFamily="18" charset="0"/>
                          </a:rPr>
                        </m:ctrlPr>
                      </m:sSupPr>
                      <m:e>
                        <m:r>
                          <a:rPr lang="en-US" sz="2000" b="0" i="1">
                            <a:solidFill>
                              <a:schemeClr val="tx1"/>
                            </a:solidFill>
                            <a:latin typeface="Cambria Math" panose="02040503050406030204" pitchFamily="18" charset="0"/>
                            <a:ea typeface="Cambria Math" panose="02040503050406030204" pitchFamily="18" charset="0"/>
                          </a:rPr>
                          <m:t>𝑦</m:t>
                        </m:r>
                      </m:e>
                      <m:sup>
                        <m:r>
                          <a:rPr lang="en-US" sz="2000" b="0" i="1">
                            <a:solidFill>
                              <a:schemeClr val="tx1"/>
                            </a:solidFill>
                            <a:latin typeface="Cambria Math" panose="02040503050406030204" pitchFamily="18" charset="0"/>
                            <a:ea typeface="Cambria Math" panose="02040503050406030204" pitchFamily="18" charset="0"/>
                          </a:rPr>
                          <m:t>𝑖</m:t>
                        </m:r>
                      </m:sup>
                    </m:sSup>
                    <m:r>
                      <a:rPr lang="en-US" sz="2000" b="0" i="1">
                        <a:solidFill>
                          <a:schemeClr val="tx1"/>
                        </a:solidFill>
                        <a:latin typeface="Cambria Math" panose="02040503050406030204" pitchFamily="18" charset="0"/>
                        <a:ea typeface="Cambria Math" panose="02040503050406030204" pitchFamily="18" charset="0"/>
                      </a:rPr>
                      <m:t>)</m:t>
                    </m:r>
                  </m:oMath>
                </a14:m>
                <a:endParaRPr lang="en-US" altLang="en-US" sz="2000" b="0" dirty="0">
                  <a:solidFill>
                    <a:schemeClr val="tx1"/>
                  </a:solidFill>
                  <a:latin typeface="Times New Roman" panose="02020603050405020304" pitchFamily="18" charset="0"/>
                </a:endParaRPr>
              </a:p>
              <a:p>
                <a:pPr marL="1714500" lvl="3" indent="-342900" eaLnBrk="1" hangingPunct="1">
                  <a:spcBef>
                    <a:spcPct val="10000"/>
                  </a:spcBef>
                  <a:buFont typeface="Wingdings" panose="05000000000000000000" pitchFamily="2" charset="2"/>
                  <a:buChar char="v"/>
                </a:pPr>
                <a:r>
                  <a:rPr lang="en-US" altLang="en-US" sz="2000" b="0" dirty="0" err="1">
                    <a:solidFill>
                      <a:schemeClr val="tx1"/>
                    </a:solidFill>
                    <a:latin typeface="Times New Roman" panose="02020603050405020304" pitchFamily="18" charset="0"/>
                  </a:rPr>
                  <a:t>i</a:t>
                </a:r>
                <a:r>
                  <a:rPr lang="en-US" altLang="en-US" sz="2000" b="0" dirty="0">
                    <a:solidFill>
                      <a:schemeClr val="tx1"/>
                    </a:solidFill>
                    <a:latin typeface="Times New Roman" panose="02020603050405020304" pitchFamily="18" charset="0"/>
                  </a:rPr>
                  <a:t>++</a:t>
                </a:r>
                <a:r>
                  <a:rPr lang="en-US" altLang="en-US" sz="2400" b="0" dirty="0">
                    <a:solidFill>
                      <a:schemeClr val="tx1"/>
                    </a:solidFill>
                    <a:latin typeface="Times New Roman" panose="02020603050405020304" pitchFamily="18" charset="0"/>
                  </a:rPr>
                  <a:t>				</a:t>
                </a: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0" lvl="1" eaLnBrk="1" hangingPunct="1">
                  <a:spcBef>
                    <a:spcPct val="10000"/>
                  </a:spcBef>
                </a:pPr>
                <a:endParaRPr lang="en-US" altLang="en-US" sz="2400" b="0" dirty="0">
                  <a:solidFill>
                    <a:schemeClr val="tx1"/>
                  </a:solidFill>
                  <a:latin typeface="Times New Roman" panose="02020603050405020304" pitchFamily="18" charset="0"/>
                </a:endParaRPr>
              </a:p>
              <a:p>
                <a:pPr marL="4000500" lvl="8" indent="-342900">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lvl="1" eaLnBrk="1" hangingPunct="1">
                  <a:spcBef>
                    <a:spcPct val="10000"/>
                  </a:spcBef>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547652" y="1071085"/>
                <a:ext cx="8199582" cy="7176836"/>
              </a:xfrm>
              <a:prstGeom prst="rect">
                <a:avLst/>
              </a:prstGeom>
              <a:blipFill>
                <a:blip r:embed="rId5"/>
                <a:stretch>
                  <a:fillRect l="-1041" t="-6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mc:AlternateContent xmlns:mc="http://schemas.openxmlformats.org/markup-compatibility/2006" xmlns:a14="http://schemas.microsoft.com/office/drawing/2010/main">
        <mc:Choice Requires="a14">
          <p:sp>
            <p:nvSpPr>
              <p:cNvPr id="4" name="TextBox 3"/>
              <p:cNvSpPr txBox="1"/>
              <p:nvPr/>
            </p:nvSpPr>
            <p:spPr>
              <a:xfrm>
                <a:off x="5198243" y="3566035"/>
                <a:ext cx="3821111" cy="2737288"/>
              </a:xfrm>
              <a:prstGeom prst="rect">
                <a:avLst/>
              </a:prstGeom>
              <a:noFill/>
            </p:spPr>
            <p:txBody>
              <a:bodyPr wrap="none" rtlCol="0">
                <a:spAutoFit/>
              </a:bodyPr>
              <a:lstStyle/>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1800" b="0" i="1">
                        <a:solidFill>
                          <a:schemeClr val="tx1"/>
                        </a:solidFill>
                        <a:latin typeface="Cambria Math" panose="02040503050406030204" pitchFamily="18" charset="0"/>
                        <a:ea typeface="Cambria Math" panose="02040503050406030204" pitchFamily="18" charset="0"/>
                      </a:rPr>
                      <m:t>𝜃</m:t>
                    </m:r>
                  </m:oMath>
                </a14:m>
                <a:r>
                  <a:rPr lang="en-US" altLang="en-US" sz="1800" b="0" dirty="0">
                    <a:solidFill>
                      <a:schemeClr val="tx1"/>
                    </a:solidFill>
                    <a:latin typeface="Times New Roman" panose="02020603050405020304" pitchFamily="18" charset="0"/>
                  </a:rPr>
                  <a:t>: parameters to be updated</a:t>
                </a:r>
              </a:p>
              <a:p>
                <a:pPr marL="800100" lvl="1" indent="-342900" eaLnBrk="1" hangingPunct="1">
                  <a:spcBef>
                    <a:spcPct val="10000"/>
                  </a:spcBef>
                  <a:buFont typeface="Wingdings" panose="05000000000000000000" pitchFamily="2" charset="2"/>
                  <a:buChar char="v"/>
                </a:pPr>
                <a14:m>
                  <m:oMath xmlns:m="http://schemas.openxmlformats.org/officeDocument/2006/math">
                    <m:r>
                      <a:rPr lang="el-GR" sz="1800" b="0" i="1">
                        <a:solidFill>
                          <a:schemeClr val="tx1"/>
                        </a:solidFill>
                        <a:latin typeface="Cambria Math" panose="02040503050406030204" pitchFamily="18" charset="0"/>
                        <a:ea typeface="Cambria Math" panose="02040503050406030204" pitchFamily="18" charset="0"/>
                      </a:rPr>
                      <m:t>𝜂</m:t>
                    </m:r>
                  </m:oMath>
                </a14:m>
                <a:r>
                  <a:rPr lang="en-US" altLang="en-US" sz="1800" b="0" dirty="0">
                    <a:solidFill>
                      <a:schemeClr val="tx1"/>
                    </a:solidFill>
                    <a:latin typeface="Times New Roman" panose="02020603050405020304" pitchFamily="18" charset="0"/>
                  </a:rPr>
                  <a:t>: learning rate</a:t>
                </a:r>
              </a:p>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1800" b="0" i="1">
                        <a:solidFill>
                          <a:schemeClr val="tx1"/>
                        </a:solidFill>
                        <a:latin typeface="Cambria Math" panose="02040503050406030204" pitchFamily="18" charset="0"/>
                      </a:rPr>
                      <m:t>𝑁</m:t>
                    </m:r>
                  </m:oMath>
                </a14:m>
                <a:r>
                  <a:rPr lang="en-US" altLang="en-US" sz="1800" b="0" dirty="0">
                    <a:solidFill>
                      <a:schemeClr val="tx1"/>
                    </a:solidFill>
                    <a:latin typeface="Times New Roman" panose="02020603050405020304" pitchFamily="18" charset="0"/>
                  </a:rPr>
                  <a:t>: number of training samples</a:t>
                </a:r>
              </a:p>
              <a:p>
                <a:pPr marL="800100" lvl="1" indent="-342900" eaLnBrk="1" hangingPunct="1">
                  <a:spcBef>
                    <a:spcPct val="10000"/>
                  </a:spcBef>
                  <a:buFont typeface="Wingdings" panose="05000000000000000000" pitchFamily="2" charset="2"/>
                  <a:buChar char="v"/>
                </a:pPr>
                <a14:m>
                  <m:oMath xmlns:m="http://schemas.openxmlformats.org/officeDocument/2006/math">
                    <m:r>
                      <a:rPr lang="en-US" sz="1800" b="0" i="1">
                        <a:solidFill>
                          <a:schemeClr val="tx1"/>
                        </a:solidFill>
                        <a:latin typeface="Cambria Math" panose="02040503050406030204" pitchFamily="18" charset="0"/>
                        <a:ea typeface="Cambria Math" panose="02040503050406030204" pitchFamily="18" charset="0"/>
                      </a:rPr>
                      <m:t>ℒ</m:t>
                    </m:r>
                    <m:r>
                      <a:rPr lang="en-US" sz="1800" b="0">
                        <a:solidFill>
                          <a:schemeClr val="tx1"/>
                        </a:solidFill>
                        <a:latin typeface="Cambria Math" panose="02040503050406030204" pitchFamily="18" charset="0"/>
                        <a:ea typeface="Cambria Math" panose="02040503050406030204" pitchFamily="18" charset="0"/>
                      </a:rPr>
                      <m:t>:</m:t>
                    </m:r>
                  </m:oMath>
                </a14:m>
                <a:r>
                  <a:rPr lang="en-US" altLang="en-US" sz="1800" b="0" dirty="0">
                    <a:solidFill>
                      <a:schemeClr val="tx1"/>
                    </a:solidFill>
                    <a:latin typeface="Times New Roman" panose="02020603050405020304" pitchFamily="18" charset="0"/>
                  </a:rPr>
                  <a:t> loss function</a:t>
                </a:r>
              </a:p>
              <a:p>
                <a:pPr marL="800100" lvl="1" indent="-342900" eaLnBrk="1" hangingPunct="1">
                  <a:spcBef>
                    <a:spcPct val="10000"/>
                  </a:spcBef>
                  <a:buFont typeface="Wingdings" panose="05000000000000000000" pitchFamily="2" charset="2"/>
                  <a:buChar char="v"/>
                </a:pPr>
                <a14:m>
                  <m:oMath xmlns:m="http://schemas.openxmlformats.org/officeDocument/2006/math">
                    <m:sSup>
                      <m:sSupPr>
                        <m:ctrlPr>
                          <a:rPr lang="en-US" sz="1800" b="0" i="1">
                            <a:solidFill>
                              <a:schemeClr val="tx1"/>
                            </a:solidFill>
                            <a:latin typeface="Cambria Math" panose="02040503050406030204" pitchFamily="18" charset="0"/>
                            <a:ea typeface="Cambria Math" panose="02040503050406030204" pitchFamily="18" charset="0"/>
                          </a:rPr>
                        </m:ctrlPr>
                      </m:sSupPr>
                      <m:e>
                        <m:r>
                          <a:rPr lang="en-US" sz="1800" b="0" i="1">
                            <a:solidFill>
                              <a:schemeClr val="tx1"/>
                            </a:solidFill>
                            <a:latin typeface="Cambria Math" panose="02040503050406030204" pitchFamily="18" charset="0"/>
                            <a:ea typeface="Cambria Math" panose="02040503050406030204" pitchFamily="18" charset="0"/>
                          </a:rPr>
                          <m:t>𝑥</m:t>
                        </m:r>
                      </m:e>
                      <m:sup>
                        <m:r>
                          <a:rPr lang="en-US" sz="1800" b="0" i="1">
                            <a:solidFill>
                              <a:schemeClr val="tx1"/>
                            </a:solidFill>
                            <a:latin typeface="Cambria Math" panose="02040503050406030204" pitchFamily="18" charset="0"/>
                            <a:ea typeface="Cambria Math" panose="02040503050406030204" pitchFamily="18" charset="0"/>
                          </a:rPr>
                          <m:t>𝑖</m:t>
                        </m:r>
                      </m:sup>
                    </m:sSup>
                  </m:oMath>
                </a14:m>
                <a:r>
                  <a:rPr lang="en-US" altLang="en-US" sz="1800" b="0" dirty="0">
                    <a:solidFill>
                      <a:schemeClr val="tx1"/>
                    </a:solidFill>
                    <a:latin typeface="Times New Roman" panose="02020603050405020304" pitchFamily="18" charset="0"/>
                  </a:rPr>
                  <a:t>: </a:t>
                </a:r>
                <a:r>
                  <a:rPr lang="en-US" altLang="en-US" sz="1800" b="0" dirty="0" err="1">
                    <a:solidFill>
                      <a:schemeClr val="tx1"/>
                    </a:solidFill>
                    <a:latin typeface="Times New Roman" panose="02020603050405020304" pitchFamily="18" charset="0"/>
                  </a:rPr>
                  <a:t>i-th</a:t>
                </a:r>
                <a:r>
                  <a:rPr lang="en-US" altLang="en-US" sz="1800" b="0" dirty="0">
                    <a:solidFill>
                      <a:schemeClr val="tx1"/>
                    </a:solidFill>
                    <a:latin typeface="Times New Roman" panose="02020603050405020304" pitchFamily="18" charset="0"/>
                  </a:rPr>
                  <a:t> training sample</a:t>
                </a:r>
              </a:p>
              <a:p>
                <a:pPr marL="800100" lvl="1" indent="-342900" eaLnBrk="1" hangingPunct="1">
                  <a:spcBef>
                    <a:spcPct val="10000"/>
                  </a:spcBef>
                  <a:buFont typeface="Wingdings" panose="05000000000000000000" pitchFamily="2" charset="2"/>
                  <a:buChar char="v"/>
                </a:pPr>
                <a14:m>
                  <m:oMath xmlns:m="http://schemas.openxmlformats.org/officeDocument/2006/math">
                    <m:sSup>
                      <m:sSupPr>
                        <m:ctrlPr>
                          <a:rPr lang="en-US" sz="1800" b="0" i="1">
                            <a:solidFill>
                              <a:schemeClr val="tx1"/>
                            </a:solidFill>
                            <a:latin typeface="Cambria Math" panose="02040503050406030204" pitchFamily="18" charset="0"/>
                            <a:ea typeface="Cambria Math" panose="02040503050406030204" pitchFamily="18" charset="0"/>
                          </a:rPr>
                        </m:ctrlPr>
                      </m:sSupPr>
                      <m:e>
                        <m:r>
                          <a:rPr lang="en-US" sz="1800" b="0" i="1">
                            <a:solidFill>
                              <a:schemeClr val="tx1"/>
                            </a:solidFill>
                            <a:latin typeface="Cambria Math" panose="02040503050406030204" pitchFamily="18" charset="0"/>
                            <a:ea typeface="Cambria Math" panose="02040503050406030204" pitchFamily="18" charset="0"/>
                          </a:rPr>
                          <m:t>𝑦</m:t>
                        </m:r>
                      </m:e>
                      <m:sup>
                        <m:r>
                          <a:rPr lang="en-US" sz="1800" b="0" i="1">
                            <a:solidFill>
                              <a:schemeClr val="tx1"/>
                            </a:solidFill>
                            <a:latin typeface="Cambria Math" panose="02040503050406030204" pitchFamily="18" charset="0"/>
                            <a:ea typeface="Cambria Math" panose="02040503050406030204" pitchFamily="18" charset="0"/>
                          </a:rPr>
                          <m:t>𝑖</m:t>
                        </m:r>
                      </m:sup>
                    </m:sSup>
                  </m:oMath>
                </a14:m>
                <a:r>
                  <a:rPr lang="en-US" altLang="en-US" sz="1800" b="0" dirty="0">
                    <a:solidFill>
                      <a:schemeClr val="tx1"/>
                    </a:solidFill>
                    <a:latin typeface="Times New Roman" panose="02020603050405020304" pitchFamily="18" charset="0"/>
                  </a:rPr>
                  <a:t>: y-</a:t>
                </a:r>
                <a:r>
                  <a:rPr lang="en-US" altLang="en-US" sz="1800" b="0" dirty="0" err="1">
                    <a:solidFill>
                      <a:schemeClr val="tx1"/>
                    </a:solidFill>
                    <a:latin typeface="Times New Roman" panose="02020603050405020304" pitchFamily="18" charset="0"/>
                  </a:rPr>
                  <a:t>th</a:t>
                </a:r>
                <a:r>
                  <a:rPr lang="en-US" altLang="en-US" sz="1800" b="0" dirty="0">
                    <a:solidFill>
                      <a:schemeClr val="tx1"/>
                    </a:solidFill>
                    <a:latin typeface="Times New Roman" panose="02020603050405020304" pitchFamily="18" charset="0"/>
                  </a:rPr>
                  <a:t> label</a:t>
                </a:r>
              </a:p>
              <a:p>
                <a:pPr marL="800100" lvl="1" indent="-342900" eaLnBrk="1" hangingPunct="1">
                  <a:spcBef>
                    <a:spcPct val="10000"/>
                  </a:spcBef>
                  <a:buFont typeface="Wingdings" panose="05000000000000000000" pitchFamily="2" charset="2"/>
                  <a:buChar char="v"/>
                </a:pPr>
                <a:r>
                  <a:rPr lang="en-US" altLang="en-US" sz="1800" b="0" dirty="0">
                    <a:solidFill>
                      <a:schemeClr val="tx1"/>
                    </a:solidFill>
                    <a:latin typeface="Times New Roman" panose="02020603050405020304" pitchFamily="18" charset="0"/>
                  </a:rPr>
                  <a:t>Epoch: a whole pass on </a:t>
                </a:r>
              </a:p>
              <a:p>
                <a:pPr lvl="1" eaLnBrk="1" hangingPunct="1">
                  <a:spcBef>
                    <a:spcPct val="10000"/>
                  </a:spcBef>
                </a:pPr>
                <a:r>
                  <a:rPr lang="en-US" altLang="en-US" sz="1800" b="0" dirty="0">
                    <a:solidFill>
                      <a:schemeClr val="tx1"/>
                    </a:solidFill>
                    <a:latin typeface="Times New Roman" panose="02020603050405020304" pitchFamily="18" charset="0"/>
                  </a:rPr>
                  <a:t>      training set</a:t>
                </a: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198243" y="3566035"/>
                <a:ext cx="3821111" cy="2737288"/>
              </a:xfrm>
              <a:prstGeom prst="rect">
                <a:avLst/>
              </a:prstGeom>
              <a:blipFill>
                <a:blip r:embed="rId6"/>
                <a:stretch>
                  <a:fillRect t="-1336" r="-478"/>
                </a:stretch>
              </a:blipFill>
            </p:spPr>
            <p:txBody>
              <a:bodyPr/>
              <a:lstStyle/>
              <a:p>
                <a:r>
                  <a:rPr lang="en-GB">
                    <a:noFill/>
                  </a:rPr>
                  <a:t> </a:t>
                </a:r>
              </a:p>
            </p:txBody>
          </p:sp>
        </mc:Fallback>
      </mc:AlternateContent>
    </p:spTree>
    <p:extLst>
      <p:ext uri="{BB962C8B-B14F-4D97-AF65-F5344CB8AC3E}">
        <p14:creationId xmlns:p14="http://schemas.microsoft.com/office/powerpoint/2010/main" val="318468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D95-0035-22A2-B10D-FA87939D9684}"/>
              </a:ext>
            </a:extLst>
          </p:cNvPr>
          <p:cNvSpPr>
            <a:spLocks noGrp="1"/>
          </p:cNvSpPr>
          <p:nvPr>
            <p:ph type="title"/>
          </p:nvPr>
        </p:nvSpPr>
        <p:spPr/>
        <p:txBody>
          <a:bodyPr/>
          <a:lstStyle/>
          <a:p>
            <a:r>
              <a:rPr lang="en-GB" dirty="0"/>
              <a:t>Introduction</a:t>
            </a:r>
          </a:p>
        </p:txBody>
      </p:sp>
      <p:sp>
        <p:nvSpPr>
          <p:cNvPr id="4" name="Slide Number Placeholder 3">
            <a:extLst>
              <a:ext uri="{FF2B5EF4-FFF2-40B4-BE49-F238E27FC236}">
                <a16:creationId xmlns:a16="http://schemas.microsoft.com/office/drawing/2014/main" id="{56D0969D-1467-E6AB-2C38-AB7348EF5A2C}"/>
              </a:ext>
            </a:extLst>
          </p:cNvPr>
          <p:cNvSpPr>
            <a:spLocks noGrp="1"/>
          </p:cNvSpPr>
          <p:nvPr>
            <p:ph type="sldNum" sz="quarter" idx="10"/>
          </p:nvPr>
        </p:nvSpPr>
        <p:spPr/>
        <p:txBody>
          <a:bodyPr/>
          <a:lstStyle/>
          <a:p>
            <a:pPr>
              <a:defRPr/>
            </a:pPr>
            <a:fld id="{C0C129EA-2822-4902-B97F-67B28F501226}"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AFBC74F9-29CA-CB09-2D8E-1307CA88C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38" y="1730893"/>
            <a:ext cx="2548644" cy="751049"/>
          </a:xfrm>
          <a:prstGeom prst="rect">
            <a:avLst/>
          </a:prstGeom>
        </p:spPr>
      </p:pic>
      <p:sp>
        <p:nvSpPr>
          <p:cNvPr id="6" name="TextBox 5">
            <a:extLst>
              <a:ext uri="{FF2B5EF4-FFF2-40B4-BE49-F238E27FC236}">
                <a16:creationId xmlns:a16="http://schemas.microsoft.com/office/drawing/2014/main" id="{69B007CC-AA82-583B-AA36-90DA45253204}"/>
              </a:ext>
            </a:extLst>
          </p:cNvPr>
          <p:cNvSpPr txBox="1"/>
          <p:nvPr/>
        </p:nvSpPr>
        <p:spPr>
          <a:xfrm>
            <a:off x="1150938" y="2754086"/>
            <a:ext cx="3635829" cy="2462213"/>
          </a:xfrm>
          <a:prstGeom prst="rect">
            <a:avLst/>
          </a:prstGeom>
          <a:noFill/>
        </p:spPr>
        <p:txBody>
          <a:bodyPr wrap="square" rtlCol="0">
            <a:spAutoFit/>
          </a:bodyPr>
          <a:lstStyle/>
          <a:p>
            <a:pPr marL="285750" indent="-285750">
              <a:buFontTx/>
              <a:buChar char="-"/>
            </a:pPr>
            <a:r>
              <a:rPr lang="en-GB" b="0" dirty="0"/>
              <a:t>General purpose language</a:t>
            </a:r>
          </a:p>
          <a:p>
            <a:pPr marL="285750" indent="-285750">
              <a:buFontTx/>
              <a:buChar char="-"/>
            </a:pPr>
            <a:endParaRPr lang="en-GB" b="0" dirty="0"/>
          </a:p>
          <a:p>
            <a:pPr marL="285750" indent="-285750">
              <a:buFontTx/>
              <a:buChar char="-"/>
            </a:pPr>
            <a:r>
              <a:rPr lang="en-GB" b="0" dirty="0"/>
              <a:t>Interpreted</a:t>
            </a:r>
          </a:p>
          <a:p>
            <a:pPr marL="285750" indent="-285750">
              <a:buFontTx/>
              <a:buChar char="-"/>
            </a:pPr>
            <a:endParaRPr lang="en-GB" b="0" dirty="0"/>
          </a:p>
          <a:p>
            <a:pPr marL="285750" indent="-285750">
              <a:buFontTx/>
              <a:buChar char="-"/>
            </a:pPr>
            <a:r>
              <a:rPr lang="en-GB" b="0" dirty="0"/>
              <a:t>Very user friendly (sometimes too much)</a:t>
            </a:r>
          </a:p>
          <a:p>
            <a:pPr marL="285750" indent="-285750">
              <a:buFontTx/>
              <a:buChar char="-"/>
            </a:pPr>
            <a:endParaRPr lang="en-GB" b="0" dirty="0"/>
          </a:p>
          <a:p>
            <a:pPr marL="285750" indent="-285750">
              <a:buFontTx/>
              <a:buChar char="-"/>
            </a:pPr>
            <a:r>
              <a:rPr lang="en-GB" b="0" dirty="0"/>
              <a:t>Useful for rapid development of ideas</a:t>
            </a:r>
          </a:p>
          <a:p>
            <a:pPr marL="285750" indent="-285750">
              <a:buFontTx/>
              <a:buChar char="-"/>
            </a:pPr>
            <a:endParaRPr lang="en-GB" b="0" dirty="0"/>
          </a:p>
          <a:p>
            <a:pPr marL="285750" indent="-285750">
              <a:buFontTx/>
              <a:buChar char="-"/>
            </a:pPr>
            <a:r>
              <a:rPr lang="en-GB" b="0" dirty="0"/>
              <a:t>Ideal for building and testing neural networks</a:t>
            </a:r>
          </a:p>
        </p:txBody>
      </p:sp>
      <p:sp>
        <p:nvSpPr>
          <p:cNvPr id="8" name="TextBox 7">
            <a:extLst>
              <a:ext uri="{FF2B5EF4-FFF2-40B4-BE49-F238E27FC236}">
                <a16:creationId xmlns:a16="http://schemas.microsoft.com/office/drawing/2014/main" id="{F2132382-DAF2-B540-4840-E6770D1D8E74}"/>
              </a:ext>
            </a:extLst>
          </p:cNvPr>
          <p:cNvSpPr txBox="1"/>
          <p:nvPr/>
        </p:nvSpPr>
        <p:spPr>
          <a:xfrm>
            <a:off x="5222196" y="2754086"/>
            <a:ext cx="3635829" cy="1815882"/>
          </a:xfrm>
          <a:prstGeom prst="rect">
            <a:avLst/>
          </a:prstGeom>
          <a:noFill/>
        </p:spPr>
        <p:txBody>
          <a:bodyPr wrap="square" rtlCol="0">
            <a:spAutoFit/>
          </a:bodyPr>
          <a:lstStyle/>
          <a:p>
            <a:pPr marL="285750" indent="-285750">
              <a:buFontTx/>
              <a:buChar char="-"/>
            </a:pPr>
            <a:r>
              <a:rPr lang="en-GB" b="0" dirty="0"/>
              <a:t>Framework for data science (computer vision, natural language processing and so on)</a:t>
            </a:r>
          </a:p>
          <a:p>
            <a:pPr marL="285750" indent="-285750">
              <a:buFontTx/>
              <a:buChar char="-"/>
            </a:pPr>
            <a:endParaRPr lang="en-GB" b="0" dirty="0"/>
          </a:p>
          <a:p>
            <a:pPr marL="285750" indent="-285750">
              <a:buFontTx/>
              <a:buChar char="-"/>
            </a:pPr>
            <a:r>
              <a:rPr lang="en-GB" b="0" dirty="0"/>
              <a:t>Originally developed by META AI</a:t>
            </a:r>
          </a:p>
          <a:p>
            <a:pPr marL="285750" indent="-285750">
              <a:buFontTx/>
              <a:buChar char="-"/>
            </a:pPr>
            <a:endParaRPr lang="en-GB" b="0" dirty="0"/>
          </a:p>
          <a:p>
            <a:pPr marL="285750" indent="-285750">
              <a:buFontTx/>
              <a:buChar char="-"/>
            </a:pPr>
            <a:r>
              <a:rPr lang="en-GB" b="0" dirty="0"/>
              <a:t>Very user-friendly when it comes to build neural networks</a:t>
            </a:r>
          </a:p>
        </p:txBody>
      </p:sp>
      <p:pic>
        <p:nvPicPr>
          <p:cNvPr id="1028" name="Picture 4" descr="Welcome to PyTorch Tutorials — PyTorch Tutorials 1.13.1+cu117 documentation">
            <a:extLst>
              <a:ext uri="{FF2B5EF4-FFF2-40B4-BE49-F238E27FC236}">
                <a16:creationId xmlns:a16="http://schemas.microsoft.com/office/drawing/2014/main" id="{4340177F-0B6C-51EA-5D46-946378E25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30" b="38327"/>
          <a:stretch/>
        </p:blipFill>
        <p:spPr bwMode="auto">
          <a:xfrm>
            <a:off x="5222196" y="1709486"/>
            <a:ext cx="3072267" cy="77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26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30</a:t>
            </a:fld>
            <a:endParaRPr lang="en-US" altLang="en-US" sz="1400">
              <a:solidFill>
                <a:schemeClr val="bg2"/>
              </a:solidFill>
              <a:latin typeface="Tahoma" panose="020B0604030504040204" pitchFamily="34" charset="0"/>
            </a:endParaRPr>
          </a:p>
        </p:txBody>
      </p:sp>
      <p:sp>
        <p:nvSpPr>
          <p:cNvPr id="2" name="TextBox 1"/>
          <p:cNvSpPr txBox="1"/>
          <p:nvPr/>
        </p:nvSpPr>
        <p:spPr>
          <a:xfrm>
            <a:off x="3608091" y="212436"/>
            <a:ext cx="1954381" cy="523220"/>
          </a:xfrm>
          <a:prstGeom prst="rect">
            <a:avLst/>
          </a:prstGeom>
          <a:noFill/>
        </p:spPr>
        <p:txBody>
          <a:bodyPr wrap="none" rtlCol="0">
            <a:spAutoFit/>
          </a:bodyPr>
          <a:lstStyle/>
          <a:p>
            <a:pPr algn="ctr"/>
            <a:r>
              <a:rPr lang="en-US" sz="2800" dirty="0">
                <a:solidFill>
                  <a:srgbClr val="3333CC"/>
                </a:solidFill>
              </a:rPr>
              <a:t>Optimizer</a:t>
            </a:r>
            <a:endParaRPr lang="en-US" sz="2800" b="0" dirty="0">
              <a:solidFill>
                <a:srgbClr val="3333CC"/>
              </a:solidFill>
            </a:endParaRPr>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547652" y="1071087"/>
                <a:ext cx="8199582" cy="97166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Mini-batch Gradient Descent</a:t>
                </a:r>
              </a:p>
              <a:p>
                <a:pPr lvl="1" eaLnBrk="1" hangingPunct="1">
                  <a:spcBef>
                    <a:spcPct val="10000"/>
                  </a:spcBef>
                </a:pPr>
                <a:endParaRPr lang="en-US" altLang="en-US" sz="2400" b="0" i="1" dirty="0">
                  <a:solidFill>
                    <a:schemeClr val="tx1"/>
                  </a:solidFill>
                  <a:latin typeface="Cambria Math" panose="02040503050406030204" pitchFamily="18" charset="0"/>
                  <a:ea typeface="Cambria Math" panose="02040503050406030204" pitchFamily="18" charset="0"/>
                </a:endParaRPr>
              </a:p>
              <a:p>
                <a:pPr marL="800100" lvl="1" indent="-342900" eaLnBrk="1" hangingPunct="1">
                  <a:spcBef>
                    <a:spcPct val="10000"/>
                  </a:spcBef>
                  <a:buFont typeface="Wingdings" panose="05000000000000000000" pitchFamily="2" charset="2"/>
                  <a:buChar char="v"/>
                </a:pPr>
                <a14:m>
                  <m:oMath xmlns:m="http://schemas.openxmlformats.org/officeDocument/2006/math">
                    <m:r>
                      <a:rPr lang="en-US" altLang="en-US" sz="2400" b="0" i="1">
                        <a:solidFill>
                          <a:schemeClr val="tx1"/>
                        </a:solidFill>
                        <a:latin typeface="Cambria Math" panose="02040503050406030204" pitchFamily="18" charset="0"/>
                        <a:ea typeface="Cambria Math" panose="02040503050406030204" pitchFamily="18" charset="0"/>
                      </a:rPr>
                      <m:t>𝜃</m:t>
                    </m:r>
                    <m:r>
                      <a:rPr lang="en-US" altLang="en-US" sz="2400" b="0" i="1">
                        <a:solidFill>
                          <a:schemeClr val="tx1"/>
                        </a:solidFill>
                        <a:latin typeface="Cambria Math" panose="02040503050406030204" pitchFamily="18" charset="0"/>
                        <a:ea typeface="Cambria Math" panose="02040503050406030204" pitchFamily="18" charset="0"/>
                      </a:rPr>
                      <m:t>=</m:t>
                    </m:r>
                  </m:oMath>
                </a14:m>
                <a:r>
                  <a:rPr lang="en-US" altLang="en-US" sz="2400"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en-US" sz="2400" b="0" i="1">
                        <a:solidFill>
                          <a:schemeClr val="tx1"/>
                        </a:solidFill>
                        <a:latin typeface="Cambria Math" panose="02040503050406030204" pitchFamily="18" charset="0"/>
                        <a:ea typeface="Cambria Math" panose="02040503050406030204" pitchFamily="18" charset="0"/>
                      </a:rPr>
                      <m:t>𝜃</m:t>
                    </m:r>
                  </m:oMath>
                </a14:m>
                <a:r>
                  <a:rPr lang="en-US" altLang="en-US" sz="2400" b="0" i="1"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r>
                      <a:rPr lang="en-US" sz="2400" b="0" i="1">
                        <a:solidFill>
                          <a:schemeClr val="tx1"/>
                        </a:solidFill>
                        <a:latin typeface="Cambria Math" panose="02040503050406030204" pitchFamily="18" charset="0"/>
                        <a:ea typeface="Cambria Math" panose="02040503050406030204" pitchFamily="18" charset="0"/>
                      </a:rPr>
                      <m:t> </m:t>
                    </m:r>
                    <m:r>
                      <a:rPr lang="el-GR" sz="2400" b="0" i="1">
                        <a:solidFill>
                          <a:schemeClr val="tx1"/>
                        </a:solidFill>
                        <a:latin typeface="Cambria Math" panose="02040503050406030204" pitchFamily="18" charset="0"/>
                        <a:ea typeface="Cambria Math" panose="02040503050406030204" pitchFamily="18" charset="0"/>
                      </a:rPr>
                      <m:t>𝜂</m:t>
                    </m:r>
                    <m:r>
                      <a:rPr lang="en-US" sz="2400" b="0" i="1">
                        <a:solidFill>
                          <a:schemeClr val="tx1"/>
                        </a:solidFill>
                        <a:latin typeface="Cambria Math" panose="02040503050406030204" pitchFamily="18" charset="0"/>
                        <a:ea typeface="Cambria Math" panose="02040503050406030204" pitchFamily="18" charset="0"/>
                      </a:rPr>
                      <m:t> </m:t>
                    </m:r>
                    <m:f>
                      <m:fPr>
                        <m:ctrlPr>
                          <a:rPr lang="en-US" sz="2400" b="0" i="1">
                            <a:solidFill>
                              <a:schemeClr val="tx1"/>
                            </a:solidFill>
                            <a:latin typeface="Cambria Math" panose="02040503050406030204" pitchFamily="18" charset="0"/>
                            <a:ea typeface="Cambria Math" panose="02040503050406030204" pitchFamily="18" charset="0"/>
                          </a:rPr>
                        </m:ctrlPr>
                      </m:fPr>
                      <m:num>
                        <m:r>
                          <a:rPr lang="en-US" sz="2400" b="0" i="1">
                            <a:solidFill>
                              <a:schemeClr val="tx1"/>
                            </a:solidFill>
                            <a:latin typeface="Cambria Math" panose="02040503050406030204" pitchFamily="18" charset="0"/>
                            <a:ea typeface="Cambria Math" panose="02040503050406030204" pitchFamily="18" charset="0"/>
                          </a:rPr>
                          <m:t>1</m:t>
                        </m:r>
                      </m:num>
                      <m:den>
                        <m:r>
                          <a:rPr lang="en-US" sz="2400" b="0" i="1">
                            <a:solidFill>
                              <a:schemeClr val="tx1"/>
                            </a:solidFill>
                            <a:latin typeface="Cambria Math" panose="02040503050406030204" pitchFamily="18" charset="0"/>
                            <a:ea typeface="Cambria Math" panose="02040503050406030204" pitchFamily="18" charset="0"/>
                          </a:rPr>
                          <m:t>𝑛</m:t>
                        </m:r>
                      </m:den>
                    </m:f>
                    <m:nary>
                      <m:naryPr>
                        <m:chr m:val="∑"/>
                        <m:ctrlPr>
                          <a:rPr lang="en-US" sz="2400" b="0" i="1">
                            <a:solidFill>
                              <a:schemeClr val="tx1"/>
                            </a:solidFill>
                            <a:latin typeface="Cambria Math" panose="02040503050406030204" pitchFamily="18" charset="0"/>
                            <a:ea typeface="Cambria Math" panose="02040503050406030204" pitchFamily="18" charset="0"/>
                          </a:rPr>
                        </m:ctrlPr>
                      </m:naryPr>
                      <m:sub>
                        <m:r>
                          <m:rPr>
                            <m:brk m:alnAt="23"/>
                          </m:rPr>
                          <a:rPr lang="en-US" sz="2400" b="0" i="1">
                            <a:solidFill>
                              <a:schemeClr val="tx1"/>
                            </a:solidFill>
                            <a:latin typeface="Cambria Math" panose="02040503050406030204" pitchFamily="18" charset="0"/>
                            <a:ea typeface="Cambria Math" panose="02040503050406030204" pitchFamily="18" charset="0"/>
                          </a:rPr>
                          <m:t>𝑖</m:t>
                        </m:r>
                        <m:r>
                          <a:rPr lang="en-US" sz="2400" b="0" i="1">
                            <a:solidFill>
                              <a:schemeClr val="tx1"/>
                            </a:solidFill>
                            <a:latin typeface="Cambria Math" panose="02040503050406030204" pitchFamily="18" charset="0"/>
                            <a:ea typeface="Cambria Math" panose="02040503050406030204" pitchFamily="18" charset="0"/>
                          </a:rPr>
                          <m:t>=0</m:t>
                        </m:r>
                      </m:sub>
                      <m:sup>
                        <m:r>
                          <a:rPr lang="en-US" sz="2400" b="0" i="1">
                            <a:solidFill>
                              <a:schemeClr val="tx1"/>
                            </a:solidFill>
                            <a:latin typeface="Cambria Math" panose="02040503050406030204" pitchFamily="18" charset="0"/>
                            <a:ea typeface="Cambria Math" panose="02040503050406030204" pitchFamily="18" charset="0"/>
                          </a:rPr>
                          <m:t>𝑛</m:t>
                        </m:r>
                      </m:sup>
                      <m:e>
                        <m:f>
                          <m:fPr>
                            <m:ctrlPr>
                              <a:rPr lang="en-US" sz="2400" b="0" i="1">
                                <a:solidFill>
                                  <a:schemeClr val="tx1"/>
                                </a:solidFill>
                                <a:latin typeface="Cambria Math" panose="02040503050406030204" pitchFamily="18" charset="0"/>
                                <a:ea typeface="Cambria Math" panose="02040503050406030204" pitchFamily="18" charset="0"/>
                              </a:rPr>
                            </m:ctrlPr>
                          </m:fPr>
                          <m:num>
                            <m:r>
                              <a:rPr lang="en-US" sz="2400" b="0" i="1">
                                <a:solidFill>
                                  <a:schemeClr val="tx1"/>
                                </a:solidFill>
                                <a:latin typeface="Cambria Math" panose="02040503050406030204" pitchFamily="18" charset="0"/>
                                <a:ea typeface="Cambria Math" panose="02040503050406030204" pitchFamily="18" charset="0"/>
                              </a:rPr>
                              <m:t>𝜕</m:t>
                            </m:r>
                          </m:num>
                          <m:den>
                            <m:r>
                              <a:rPr lang="en-US" sz="2400" b="0" i="1">
                                <a:solidFill>
                                  <a:schemeClr val="tx1"/>
                                </a:solidFill>
                                <a:latin typeface="Cambria Math" panose="02040503050406030204" pitchFamily="18" charset="0"/>
                                <a:ea typeface="Cambria Math" panose="02040503050406030204" pitchFamily="18" charset="0"/>
                              </a:rPr>
                              <m:t>𝜕</m:t>
                            </m:r>
                            <m:r>
                              <a:rPr lang="en-US" altLang="en-US" sz="2400" b="0" i="1">
                                <a:solidFill>
                                  <a:schemeClr val="tx1"/>
                                </a:solidFill>
                                <a:latin typeface="Cambria Math" panose="02040503050406030204" pitchFamily="18" charset="0"/>
                                <a:ea typeface="Cambria Math" panose="02040503050406030204" pitchFamily="18" charset="0"/>
                              </a:rPr>
                              <m:t>𝜃</m:t>
                            </m:r>
                          </m:den>
                        </m:f>
                        <m:r>
                          <a:rPr lang="en-US" sz="2400" b="0" i="1">
                            <a:solidFill>
                              <a:schemeClr val="tx1"/>
                            </a:solidFill>
                            <a:latin typeface="Cambria Math" panose="02040503050406030204" pitchFamily="18" charset="0"/>
                            <a:ea typeface="Cambria Math" panose="02040503050406030204" pitchFamily="18" charset="0"/>
                          </a:rPr>
                          <m:t>ℒ</m:t>
                        </m:r>
                        <m:r>
                          <a:rPr lang="en-US" sz="2400" b="0" i="1">
                            <a:solidFill>
                              <a:schemeClr val="tx1"/>
                            </a:solidFill>
                            <a:latin typeface="Cambria Math" panose="02040503050406030204" pitchFamily="18" charset="0"/>
                            <a:ea typeface="Cambria Math" panose="02040503050406030204" pitchFamily="18" charset="0"/>
                          </a:rPr>
                          <m:t>(</m:t>
                        </m:r>
                        <m:r>
                          <a:rPr lang="en-US" sz="2400" b="0" i="1">
                            <a:solidFill>
                              <a:schemeClr val="tx1"/>
                            </a:solidFill>
                            <a:latin typeface="Cambria Math" panose="02040503050406030204" pitchFamily="18" charset="0"/>
                            <a:ea typeface="Cambria Math" panose="02040503050406030204" pitchFamily="18" charset="0"/>
                          </a:rPr>
                          <m:t>𝜃</m:t>
                        </m:r>
                        <m:r>
                          <a:rPr lang="en-US" sz="2400" b="0" i="1">
                            <a:solidFill>
                              <a:schemeClr val="tx1"/>
                            </a:solidFill>
                            <a:latin typeface="Cambria Math" panose="02040503050406030204" pitchFamily="18" charset="0"/>
                            <a:ea typeface="Cambria Math" panose="02040503050406030204" pitchFamily="18" charset="0"/>
                          </a:rPr>
                          <m:t>;</m:t>
                        </m:r>
                        <m:sSup>
                          <m:sSupPr>
                            <m:ctrlPr>
                              <a:rPr lang="en-US" sz="2400" b="0" i="1">
                                <a:solidFill>
                                  <a:schemeClr val="tx1"/>
                                </a:solidFill>
                                <a:latin typeface="Cambria Math" panose="02040503050406030204" pitchFamily="18" charset="0"/>
                                <a:ea typeface="Cambria Math" panose="02040503050406030204" pitchFamily="18" charset="0"/>
                              </a:rPr>
                            </m:ctrlPr>
                          </m:sSupPr>
                          <m:e>
                            <m:r>
                              <a:rPr lang="en-US" sz="2400" b="0" i="1">
                                <a:solidFill>
                                  <a:schemeClr val="tx1"/>
                                </a:solidFill>
                                <a:latin typeface="Cambria Math" panose="02040503050406030204" pitchFamily="18" charset="0"/>
                                <a:ea typeface="Cambria Math" panose="02040503050406030204" pitchFamily="18" charset="0"/>
                              </a:rPr>
                              <m:t>𝑥</m:t>
                            </m:r>
                          </m:e>
                          <m:sup>
                            <m:r>
                              <a:rPr lang="en-US" sz="2400" b="0" i="1">
                                <a:solidFill>
                                  <a:schemeClr val="tx1"/>
                                </a:solidFill>
                                <a:latin typeface="Cambria Math" panose="02040503050406030204" pitchFamily="18" charset="0"/>
                                <a:ea typeface="Cambria Math" panose="02040503050406030204" pitchFamily="18" charset="0"/>
                              </a:rPr>
                              <m:t>𝑖</m:t>
                            </m:r>
                          </m:sup>
                        </m:sSup>
                        <m:r>
                          <a:rPr lang="en-US" sz="2400" b="0" i="1">
                            <a:solidFill>
                              <a:schemeClr val="tx1"/>
                            </a:solidFill>
                            <a:latin typeface="Cambria Math" panose="02040503050406030204" pitchFamily="18" charset="0"/>
                            <a:ea typeface="Cambria Math" panose="02040503050406030204" pitchFamily="18" charset="0"/>
                          </a:rPr>
                          <m:t>,</m:t>
                        </m:r>
                        <m:sSup>
                          <m:sSupPr>
                            <m:ctrlPr>
                              <a:rPr lang="en-US" sz="2400" b="0" i="1">
                                <a:solidFill>
                                  <a:schemeClr val="tx1"/>
                                </a:solidFill>
                                <a:latin typeface="Cambria Math" panose="02040503050406030204" pitchFamily="18" charset="0"/>
                                <a:ea typeface="Cambria Math" panose="02040503050406030204" pitchFamily="18" charset="0"/>
                              </a:rPr>
                            </m:ctrlPr>
                          </m:sSupPr>
                          <m:e>
                            <m:r>
                              <a:rPr lang="en-US" sz="2400" b="0" i="1">
                                <a:solidFill>
                                  <a:schemeClr val="tx1"/>
                                </a:solidFill>
                                <a:latin typeface="Cambria Math" panose="02040503050406030204" pitchFamily="18" charset="0"/>
                                <a:ea typeface="Cambria Math" panose="02040503050406030204" pitchFamily="18" charset="0"/>
                              </a:rPr>
                              <m:t>𝑦</m:t>
                            </m:r>
                          </m:e>
                          <m:sup>
                            <m:r>
                              <a:rPr lang="en-US" sz="2400" b="0" i="1">
                                <a:solidFill>
                                  <a:schemeClr val="tx1"/>
                                </a:solidFill>
                                <a:latin typeface="Cambria Math" panose="02040503050406030204" pitchFamily="18" charset="0"/>
                                <a:ea typeface="Cambria Math" panose="02040503050406030204" pitchFamily="18" charset="0"/>
                              </a:rPr>
                              <m:t>𝑖</m:t>
                            </m:r>
                          </m:sup>
                        </m:sSup>
                        <m:r>
                          <a:rPr lang="en-US" sz="2400" b="0" i="1">
                            <a:solidFill>
                              <a:schemeClr val="tx1"/>
                            </a:solidFill>
                            <a:latin typeface="Cambria Math" panose="02040503050406030204" pitchFamily="18" charset="0"/>
                            <a:ea typeface="Cambria Math" panose="02040503050406030204" pitchFamily="18" charset="0"/>
                          </a:rPr>
                          <m:t>)</m:t>
                        </m:r>
                      </m:e>
                    </m:nary>
                  </m:oMath>
                </a14:m>
                <a:endParaRPr lang="en-US" alt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i="1" dirty="0">
                  <a:solidFill>
                    <a:schemeClr val="tx1"/>
                  </a:solidFill>
                  <a:latin typeface="Cambria Math" panose="02040503050406030204" pitchFamily="18" charset="0"/>
                  <a:ea typeface="Cambria Math" panose="02040503050406030204" pitchFamily="18" charset="0"/>
                </a:endParaRPr>
              </a:p>
              <a:p>
                <a:pPr marL="800100" lvl="1" indent="-342900" eaLnBrk="1" hangingPunct="1">
                  <a:spcBef>
                    <a:spcPct val="10000"/>
                  </a:spcBef>
                  <a:buFont typeface="Wingdings" panose="05000000000000000000" pitchFamily="2" charset="2"/>
                  <a:buChar char="v"/>
                </a:pPr>
                <a:r>
                  <a:rPr lang="en-US" altLang="en-US" sz="2400" b="0" dirty="0">
                    <a:solidFill>
                      <a:schemeClr val="tx1"/>
                    </a:solidFill>
                    <a:ea typeface="Cambria Math" panose="02040503050406030204" pitchFamily="18" charset="0"/>
                  </a:rPr>
                  <a:t>Let M be the total number of mini-batches:</a:t>
                </a: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ea typeface="Cambria Math" panose="02040503050406030204" pitchFamily="18" charset="0"/>
                </a:endParaRPr>
              </a:p>
              <a:p>
                <a:pPr marL="1257300" lvl="2" indent="-342900" eaLnBrk="1" hangingPunct="1">
                  <a:spcBef>
                    <a:spcPct val="10000"/>
                  </a:spcBef>
                  <a:buFont typeface="Wingdings" panose="05000000000000000000" pitchFamily="2" charset="2"/>
                  <a:buChar char="v"/>
                </a:pPr>
                <a:r>
                  <a:rPr lang="en-US" altLang="en-US" sz="1800" b="0" dirty="0">
                    <a:solidFill>
                      <a:schemeClr val="tx1"/>
                    </a:solidFill>
                    <a:ea typeface="Cambria Math" panose="02040503050406030204" pitchFamily="18" charset="0"/>
                  </a:rPr>
                  <a:t>While j&lt; M:</a:t>
                </a:r>
              </a:p>
              <a:p>
                <a:pPr marL="1714500" lvl="3" indent="-342900" eaLnBrk="1" hangingPunct="1">
                  <a:spcBef>
                    <a:spcPct val="10000"/>
                  </a:spcBef>
                  <a:buFont typeface="Wingdings" panose="05000000000000000000" pitchFamily="2" charset="2"/>
                  <a:buChar char="v"/>
                </a:pPr>
                <a14:m>
                  <m:oMath xmlns:m="http://schemas.openxmlformats.org/officeDocument/2006/math">
                    <m:sSub>
                      <m:sSubPr>
                        <m:ctrlPr>
                          <a:rPr lang="en-US" altLang="en-US" sz="1800" b="0" i="1">
                            <a:solidFill>
                              <a:schemeClr val="tx1"/>
                            </a:solidFill>
                            <a:latin typeface="Cambria Math" panose="02040503050406030204" pitchFamily="18" charset="0"/>
                            <a:ea typeface="Cambria Math" panose="02040503050406030204" pitchFamily="18" charset="0"/>
                          </a:rPr>
                        </m:ctrlPr>
                      </m:sSubPr>
                      <m:e>
                        <m:r>
                          <a:rPr lang="en-US" altLang="en-US" sz="1800" b="0" i="1">
                            <a:solidFill>
                              <a:schemeClr val="tx1"/>
                            </a:solidFill>
                            <a:latin typeface="Cambria Math" panose="02040503050406030204" pitchFamily="18" charset="0"/>
                            <a:ea typeface="Cambria Math" panose="02040503050406030204" pitchFamily="18" charset="0"/>
                          </a:rPr>
                          <m:t>𝜃</m:t>
                        </m:r>
                      </m:e>
                      <m:sub>
                        <m:r>
                          <a:rPr lang="en-US" altLang="en-US" sz="1800" b="0" i="1">
                            <a:solidFill>
                              <a:schemeClr val="tx1"/>
                            </a:solidFill>
                            <a:latin typeface="Cambria Math" panose="02040503050406030204" pitchFamily="18" charset="0"/>
                            <a:ea typeface="Cambria Math" panose="02040503050406030204" pitchFamily="18" charset="0"/>
                          </a:rPr>
                          <m:t>𝑗</m:t>
                        </m:r>
                        <m:r>
                          <a:rPr lang="en-US" altLang="en-US" sz="1800" b="0" i="1">
                            <a:solidFill>
                              <a:schemeClr val="tx1"/>
                            </a:solidFill>
                            <a:latin typeface="Cambria Math" panose="02040503050406030204" pitchFamily="18" charset="0"/>
                            <a:ea typeface="Cambria Math" panose="02040503050406030204" pitchFamily="18" charset="0"/>
                          </a:rPr>
                          <m:t>+1</m:t>
                        </m:r>
                      </m:sub>
                    </m:sSub>
                    <m:r>
                      <a:rPr lang="en-US" altLang="en-US" sz="1800" b="0" i="1">
                        <a:solidFill>
                          <a:schemeClr val="tx1"/>
                        </a:solidFill>
                        <a:latin typeface="Cambria Math" panose="02040503050406030204" pitchFamily="18" charset="0"/>
                        <a:ea typeface="Cambria Math" panose="02040503050406030204" pitchFamily="18" charset="0"/>
                      </a:rPr>
                      <m:t>=</m:t>
                    </m:r>
                    <m:sSub>
                      <m:sSubPr>
                        <m:ctrlPr>
                          <a:rPr lang="en-US" altLang="en-US" sz="1800" b="0" i="1">
                            <a:solidFill>
                              <a:schemeClr val="tx1"/>
                            </a:solidFill>
                            <a:latin typeface="Cambria Math" panose="02040503050406030204" pitchFamily="18" charset="0"/>
                            <a:ea typeface="Cambria Math" panose="02040503050406030204" pitchFamily="18" charset="0"/>
                          </a:rPr>
                        </m:ctrlPr>
                      </m:sSubPr>
                      <m:e>
                        <m:r>
                          <a:rPr lang="en-US" altLang="en-US" sz="1800" b="0" i="1">
                            <a:solidFill>
                              <a:schemeClr val="tx1"/>
                            </a:solidFill>
                            <a:latin typeface="Cambria Math" panose="02040503050406030204" pitchFamily="18" charset="0"/>
                            <a:ea typeface="Cambria Math" panose="02040503050406030204" pitchFamily="18" charset="0"/>
                          </a:rPr>
                          <m:t>𝜃</m:t>
                        </m:r>
                      </m:e>
                      <m:sub>
                        <m:r>
                          <a:rPr lang="en-US" altLang="en-US" sz="1800" b="0" i="1">
                            <a:solidFill>
                              <a:schemeClr val="tx1"/>
                            </a:solidFill>
                            <a:latin typeface="Cambria Math" panose="02040503050406030204" pitchFamily="18" charset="0"/>
                            <a:ea typeface="Cambria Math" panose="02040503050406030204" pitchFamily="18" charset="0"/>
                          </a:rPr>
                          <m:t>𝑗</m:t>
                        </m:r>
                      </m:sub>
                    </m:sSub>
                  </m:oMath>
                </a14:m>
                <a:r>
                  <a:rPr lang="en-US" altLang="en-US" sz="1800" b="0" i="1"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r>
                      <a:rPr lang="en-US" sz="1800" b="0" i="1">
                        <a:solidFill>
                          <a:schemeClr val="tx1"/>
                        </a:solidFill>
                        <a:latin typeface="Cambria Math" panose="02040503050406030204" pitchFamily="18" charset="0"/>
                        <a:ea typeface="Cambria Math" panose="02040503050406030204" pitchFamily="18" charset="0"/>
                      </a:rPr>
                      <m:t> </m:t>
                    </m:r>
                    <m:r>
                      <a:rPr lang="el-GR" sz="1800" b="0" i="1">
                        <a:solidFill>
                          <a:schemeClr val="tx1"/>
                        </a:solidFill>
                        <a:latin typeface="Cambria Math" panose="02040503050406030204" pitchFamily="18" charset="0"/>
                        <a:ea typeface="Cambria Math" panose="02040503050406030204" pitchFamily="18" charset="0"/>
                      </a:rPr>
                      <m:t>𝜂</m:t>
                    </m:r>
                    <m:sSub>
                      <m:sSubPr>
                        <m:ctrlPr>
                          <a:rPr lang="el-GR" sz="1800" b="0" i="1">
                            <a:solidFill>
                              <a:schemeClr val="tx1"/>
                            </a:solidFill>
                            <a:latin typeface="Cambria Math" panose="02040503050406030204" pitchFamily="18" charset="0"/>
                            <a:ea typeface="Cambria Math" panose="02040503050406030204" pitchFamily="18" charset="0"/>
                          </a:rPr>
                        </m:ctrlPr>
                      </m:sSubPr>
                      <m:e>
                        <m:r>
                          <a:rPr lang="en-US" sz="1800" b="0" i="1">
                            <a:solidFill>
                              <a:schemeClr val="tx1"/>
                            </a:solidFill>
                            <a:latin typeface="Cambria Math" panose="02040503050406030204" pitchFamily="18" charset="0"/>
                            <a:ea typeface="Cambria Math" panose="02040503050406030204" pitchFamily="18" charset="0"/>
                          </a:rPr>
                          <m:t>𝐵</m:t>
                        </m:r>
                      </m:e>
                      <m:sub>
                        <m:r>
                          <a:rPr lang="en-US" sz="1800" b="0" i="1">
                            <a:solidFill>
                              <a:schemeClr val="tx1"/>
                            </a:solidFill>
                            <a:latin typeface="Cambria Math" panose="02040503050406030204" pitchFamily="18" charset="0"/>
                            <a:ea typeface="Cambria Math" panose="02040503050406030204" pitchFamily="18" charset="0"/>
                          </a:rPr>
                          <m:t>𝑗</m:t>
                        </m:r>
                      </m:sub>
                    </m:sSub>
                  </m:oMath>
                </a14:m>
                <a:endParaRPr lang="en-US" altLang="en-US" sz="1800" b="0" dirty="0">
                  <a:solidFill>
                    <a:schemeClr val="tx1"/>
                  </a:solidFill>
                  <a:latin typeface="Times New Roman" panose="02020603050405020304" pitchFamily="18" charset="0"/>
                </a:endParaRPr>
              </a:p>
              <a:p>
                <a:pPr marL="1714500" lvl="3" indent="-342900" eaLnBrk="1" hangingPunct="1">
                  <a:spcBef>
                    <a:spcPct val="10000"/>
                  </a:spcBef>
                  <a:buFont typeface="Wingdings" panose="05000000000000000000" pitchFamily="2" charset="2"/>
                  <a:buChar char="v"/>
                </a:pPr>
                <a:r>
                  <a:rPr lang="en-US" altLang="en-US" sz="1800" b="0" dirty="0" err="1">
                    <a:solidFill>
                      <a:schemeClr val="tx1"/>
                    </a:solidFill>
                    <a:latin typeface="Times New Roman" panose="02020603050405020304" pitchFamily="18" charset="0"/>
                  </a:rPr>
                  <a:t>j++</a:t>
                </a:r>
                <a:endParaRPr lang="en-US" altLang="en-US" sz="18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ea typeface="Cambria Math" panose="02040503050406030204" pitchFamily="18" charset="0"/>
                </a:endParaRPr>
              </a:p>
              <a:p>
                <a:pPr marL="800100" lvl="1" indent="-342900" eaLnBrk="1" hangingPunct="1">
                  <a:spcBef>
                    <a:spcPct val="10000"/>
                  </a:spcBef>
                  <a:buFont typeface="Wingdings" panose="05000000000000000000" pitchFamily="2" charset="2"/>
                  <a:buChar char="v"/>
                </a:pPr>
                <a:r>
                  <a:rPr lang="en-US" altLang="en-US" sz="2400" b="0" dirty="0">
                    <a:solidFill>
                      <a:schemeClr val="tx1"/>
                    </a:solidFill>
                    <a:ea typeface="Cambria Math" panose="02040503050406030204" pitchFamily="18" charset="0"/>
                  </a:rPr>
                  <a:t>When j == M: a complete epoch. </a:t>
                </a:r>
              </a:p>
              <a:p>
                <a:pPr lvl="1" eaLnBrk="1" hangingPunct="1">
                  <a:spcBef>
                    <a:spcPct val="10000"/>
                  </a:spcBef>
                </a:pPr>
                <a:endParaRPr lang="en-US" altLang="en-US" sz="2400" b="0" dirty="0">
                  <a:solidFill>
                    <a:schemeClr val="tx1"/>
                  </a:solidFill>
                  <a:ea typeface="Cambria Math" panose="020405030504060302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ea typeface="Cambria Math" panose="020405030504060302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0" lvl="1" eaLnBrk="1" hangingPunct="1">
                  <a:spcBef>
                    <a:spcPct val="10000"/>
                  </a:spcBef>
                </a:pPr>
                <a:endParaRPr lang="en-US" altLang="en-US" sz="2400" b="0" dirty="0">
                  <a:solidFill>
                    <a:schemeClr val="tx1"/>
                  </a:solidFill>
                  <a:latin typeface="Times New Roman" panose="02020603050405020304" pitchFamily="18" charset="0"/>
                </a:endParaRPr>
              </a:p>
              <a:p>
                <a:pPr marL="4000500" lvl="8" indent="-342900">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lvl="1" eaLnBrk="1" hangingPunct="1">
                  <a:spcBef>
                    <a:spcPct val="10000"/>
                  </a:spcBef>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547652" y="1071087"/>
                <a:ext cx="8199582" cy="9716699"/>
              </a:xfrm>
              <a:prstGeom prst="rect">
                <a:avLst/>
              </a:prstGeom>
              <a:blipFill>
                <a:blip r:embed="rId5"/>
                <a:stretch>
                  <a:fillRect l="-1041" t="-5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3" name="Oval 2"/>
          <p:cNvSpPr/>
          <p:nvPr/>
        </p:nvSpPr>
        <p:spPr bwMode="auto">
          <a:xfrm>
            <a:off x="2265680" y="1564640"/>
            <a:ext cx="2489200" cy="432792"/>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 name="Rounded Rectangle 5"/>
          <p:cNvSpPr/>
          <p:nvPr/>
        </p:nvSpPr>
        <p:spPr bwMode="auto">
          <a:xfrm>
            <a:off x="2519681" y="1912700"/>
            <a:ext cx="2940231" cy="34051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mc:AlternateContent xmlns:mc="http://schemas.openxmlformats.org/markup-compatibility/2006" xmlns:a14="http://schemas.microsoft.com/office/drawing/2010/main">
        <mc:Choice Requires="a14">
          <p:sp>
            <p:nvSpPr>
              <p:cNvPr id="7" name="TextBox 6"/>
              <p:cNvSpPr txBox="1"/>
              <p:nvPr/>
            </p:nvSpPr>
            <p:spPr>
              <a:xfrm>
                <a:off x="6216995" y="1694513"/>
                <a:ext cx="2180277" cy="641842"/>
              </a:xfrm>
              <a:prstGeom prst="rect">
                <a:avLst/>
              </a:prstGeom>
              <a:noFill/>
            </p:spPr>
            <p:txBody>
              <a:bodyPr wrap="none" rtlCol="0">
                <a:spAutoFit/>
              </a:bodyPr>
              <a:lstStyle/>
              <a:p>
                <a14:m>
                  <m:oMath xmlns:m="http://schemas.openxmlformats.org/officeDocument/2006/math">
                    <m:sSub>
                      <m:sSubPr>
                        <m:ctrlPr>
                          <a:rPr lang="en-US" sz="1800" i="1" dirty="0">
                            <a:solidFill>
                              <a:srgbClr val="FF0000"/>
                            </a:solidFill>
                            <a:latin typeface="Cambria Math" panose="02040503050406030204" pitchFamily="18" charset="0"/>
                          </a:rPr>
                        </m:ctrlPr>
                      </m:sSubPr>
                      <m:e>
                        <m:r>
                          <a:rPr lang="en-US" sz="1800" i="1" dirty="0">
                            <a:solidFill>
                              <a:srgbClr val="FF0000"/>
                            </a:solidFill>
                            <a:latin typeface="Cambria Math" panose="02040503050406030204" pitchFamily="18" charset="0"/>
                          </a:rPr>
                          <m:t>𝑩</m:t>
                        </m:r>
                      </m:e>
                      <m:sub>
                        <m:r>
                          <a:rPr lang="en-US" sz="1800" i="1" dirty="0">
                            <a:solidFill>
                              <a:srgbClr val="FF0000"/>
                            </a:solidFill>
                            <a:latin typeface="Cambria Math" panose="02040503050406030204" pitchFamily="18" charset="0"/>
                          </a:rPr>
                          <m:t>𝒋</m:t>
                        </m:r>
                      </m:sub>
                    </m:sSub>
                  </m:oMath>
                </a14:m>
                <a:r>
                  <a:rPr lang="en-US" sz="1800" dirty="0">
                    <a:solidFill>
                      <a:srgbClr val="FF0000"/>
                    </a:solidFill>
                  </a:rPr>
                  <a:t>: </a:t>
                </a:r>
                <a14:m>
                  <m:oMath xmlns:m="http://schemas.openxmlformats.org/officeDocument/2006/math">
                    <m:sSup>
                      <m:sSupPr>
                        <m:ctrlPr>
                          <a:rPr lang="en-US" sz="1800" i="1" dirty="0">
                            <a:solidFill>
                              <a:srgbClr val="FF0000"/>
                            </a:solidFill>
                            <a:latin typeface="Cambria Math" panose="02040503050406030204" pitchFamily="18" charset="0"/>
                          </a:rPr>
                        </m:ctrlPr>
                      </m:sSupPr>
                      <m:e>
                        <m:r>
                          <a:rPr lang="en-US" sz="1800" i="1" dirty="0">
                            <a:solidFill>
                              <a:srgbClr val="FF0000"/>
                            </a:solidFill>
                            <a:latin typeface="Cambria Math" panose="02040503050406030204" pitchFamily="18" charset="0"/>
                          </a:rPr>
                          <m:t>𝒋</m:t>
                        </m:r>
                      </m:e>
                      <m:sup>
                        <m:r>
                          <a:rPr lang="en-US" sz="1800" i="1" dirty="0">
                            <a:solidFill>
                              <a:srgbClr val="FF0000"/>
                            </a:solidFill>
                            <a:latin typeface="Cambria Math" panose="02040503050406030204" pitchFamily="18" charset="0"/>
                          </a:rPr>
                          <m:t>𝒕𝒉</m:t>
                        </m:r>
                      </m:sup>
                    </m:sSup>
                  </m:oMath>
                </a14:m>
                <a:r>
                  <a:rPr lang="en-US" sz="1800" dirty="0">
                    <a:solidFill>
                      <a:srgbClr val="FF0000"/>
                    </a:solidFill>
                  </a:rPr>
                  <a:t> </a:t>
                </a:r>
                <a:r>
                  <a:rPr lang="en-US" sz="1600" b="0" dirty="0">
                    <a:solidFill>
                      <a:srgbClr val="FF0000"/>
                    </a:solidFill>
                  </a:rPr>
                  <a:t>mini-batch of </a:t>
                </a:r>
              </a:p>
              <a:p>
                <a:r>
                  <a:rPr lang="en-US" sz="1600" b="0" dirty="0">
                    <a:solidFill>
                      <a:srgbClr val="FF0000"/>
                    </a:solidFill>
                  </a:rPr>
                  <a:t>n samples where n&lt;N</a:t>
                </a:r>
              </a:p>
            </p:txBody>
          </p:sp>
        </mc:Choice>
        <mc:Fallback xmlns="">
          <p:sp>
            <p:nvSpPr>
              <p:cNvPr id="7" name="TextBox 6"/>
              <p:cNvSpPr txBox="1">
                <a:spLocks noRot="1" noChangeAspect="1" noMove="1" noResize="1" noEditPoints="1" noAdjustHandles="1" noChangeArrowheads="1" noChangeShapeType="1" noTextEdit="1"/>
              </p:cNvSpPr>
              <p:nvPr/>
            </p:nvSpPr>
            <p:spPr>
              <a:xfrm>
                <a:off x="6216995" y="1694513"/>
                <a:ext cx="2180277" cy="641842"/>
              </a:xfrm>
              <a:prstGeom prst="rect">
                <a:avLst/>
              </a:prstGeom>
              <a:blipFill>
                <a:blip r:embed="rId6"/>
                <a:stretch>
                  <a:fillRect l="-1676" t="-6667" r="-279" b="-11429"/>
                </a:stretch>
              </a:blipFill>
            </p:spPr>
            <p:txBody>
              <a:bodyPr/>
              <a:lstStyle/>
              <a:p>
                <a:r>
                  <a:rPr lang="en-GB">
                    <a:noFill/>
                  </a:rPr>
                  <a:t> </a:t>
                </a:r>
              </a:p>
            </p:txBody>
          </p:sp>
        </mc:Fallback>
      </mc:AlternateContent>
      <p:cxnSp>
        <p:nvCxnSpPr>
          <p:cNvPr id="11" name="Curved Connector 10"/>
          <p:cNvCxnSpPr>
            <a:stCxn id="6" idx="3"/>
            <a:endCxn id="7" idx="0"/>
          </p:cNvCxnSpPr>
          <p:nvPr/>
        </p:nvCxnSpPr>
        <p:spPr bwMode="auto">
          <a:xfrm flipV="1">
            <a:off x="5459910" y="1694515"/>
            <a:ext cx="1847222" cy="388445"/>
          </a:xfrm>
          <a:prstGeom prst="curvedConnector4">
            <a:avLst>
              <a:gd name="adj1" fmla="val 20492"/>
              <a:gd name="adj2" fmla="val 158850"/>
            </a:avLst>
          </a:prstGeom>
          <a:no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134938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31</a:t>
            </a:fld>
            <a:endParaRPr lang="en-US" altLang="en-US" sz="1400">
              <a:solidFill>
                <a:schemeClr val="bg2"/>
              </a:solidFill>
              <a:latin typeface="Tahoma" panose="020B0604030504040204" pitchFamily="34" charset="0"/>
            </a:endParaRPr>
          </a:p>
        </p:txBody>
      </p:sp>
      <p:sp>
        <p:nvSpPr>
          <p:cNvPr id="2" name="TextBox 1"/>
          <p:cNvSpPr txBox="1"/>
          <p:nvPr/>
        </p:nvSpPr>
        <p:spPr>
          <a:xfrm>
            <a:off x="3608091" y="212436"/>
            <a:ext cx="1954381" cy="523220"/>
          </a:xfrm>
          <a:prstGeom prst="rect">
            <a:avLst/>
          </a:prstGeom>
          <a:noFill/>
        </p:spPr>
        <p:txBody>
          <a:bodyPr wrap="none" rtlCol="0">
            <a:spAutoFit/>
          </a:bodyPr>
          <a:lstStyle/>
          <a:p>
            <a:pPr algn="ctr"/>
            <a:r>
              <a:rPr lang="en-US" sz="2800" dirty="0">
                <a:solidFill>
                  <a:srgbClr val="3333CC"/>
                </a:solidFill>
              </a:rPr>
              <a:t>Optimizer</a:t>
            </a:r>
            <a:endParaRPr lang="en-US" sz="2800" b="0" dirty="0">
              <a:solidFill>
                <a:srgbClr val="3333CC"/>
              </a:solidFill>
            </a:endParaRPr>
          </a:p>
        </p:txBody>
      </p:sp>
      <p:sp>
        <p:nvSpPr>
          <p:cNvPr id="12" name="Rectangle 11"/>
          <p:cNvSpPr/>
          <p:nvPr/>
        </p:nvSpPr>
        <p:spPr bwMode="auto">
          <a:xfrm>
            <a:off x="2337194" y="5795937"/>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3" name="Oval 2"/>
          <p:cNvSpPr/>
          <p:nvPr/>
        </p:nvSpPr>
        <p:spPr bwMode="auto">
          <a:xfrm>
            <a:off x="2265680" y="1564640"/>
            <a:ext cx="2489200" cy="432792"/>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6" name="Oval 15"/>
          <p:cNvSpPr/>
          <p:nvPr/>
        </p:nvSpPr>
        <p:spPr bwMode="auto">
          <a:xfrm rot="20323418">
            <a:off x="2702157" y="3915557"/>
            <a:ext cx="1811867" cy="43279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9" name="Oval 18"/>
          <p:cNvSpPr/>
          <p:nvPr/>
        </p:nvSpPr>
        <p:spPr bwMode="auto">
          <a:xfrm rot="20323418">
            <a:off x="2400507" y="3935182"/>
            <a:ext cx="2415165" cy="43279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0" name="Oval 19"/>
          <p:cNvSpPr/>
          <p:nvPr/>
        </p:nvSpPr>
        <p:spPr bwMode="auto">
          <a:xfrm rot="20323418">
            <a:off x="1819391" y="3892062"/>
            <a:ext cx="3470872" cy="43279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Oval 20"/>
          <p:cNvSpPr/>
          <p:nvPr/>
        </p:nvSpPr>
        <p:spPr bwMode="auto">
          <a:xfrm rot="20323418">
            <a:off x="2118319" y="3914707"/>
            <a:ext cx="2979535" cy="43279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8" name="TextBox 7"/>
          <p:cNvSpPr txBox="1"/>
          <p:nvPr/>
        </p:nvSpPr>
        <p:spPr>
          <a:xfrm>
            <a:off x="3343668" y="4116279"/>
            <a:ext cx="298480" cy="307777"/>
          </a:xfrm>
          <a:prstGeom prst="rect">
            <a:avLst/>
          </a:prstGeom>
          <a:noFill/>
        </p:spPr>
        <p:txBody>
          <a:bodyPr wrap="none" rtlCol="0">
            <a:spAutoFit/>
          </a:bodyPr>
          <a:lstStyle/>
          <a:p>
            <a:r>
              <a:rPr lang="en-US" dirty="0">
                <a:solidFill>
                  <a:schemeClr val="tx1"/>
                </a:solidFill>
              </a:rPr>
              <a:t>*</a:t>
            </a:r>
          </a:p>
        </p:txBody>
      </p:sp>
      <p:sp>
        <p:nvSpPr>
          <p:cNvPr id="9" name="TextBox 8"/>
          <p:cNvSpPr txBox="1"/>
          <p:nvPr/>
        </p:nvSpPr>
        <p:spPr>
          <a:xfrm>
            <a:off x="1561932" y="1200483"/>
            <a:ext cx="2771913" cy="738664"/>
          </a:xfrm>
          <a:prstGeom prst="rect">
            <a:avLst/>
          </a:prstGeom>
          <a:noFill/>
        </p:spPr>
        <p:txBody>
          <a:bodyPr wrap="none" rtlCol="0">
            <a:spAutoFit/>
          </a:bodyPr>
          <a:lstStyle/>
          <a:p>
            <a:r>
              <a:rPr lang="en-US" dirty="0"/>
              <a:t>Gradient Descent</a:t>
            </a:r>
          </a:p>
          <a:p>
            <a:r>
              <a:rPr lang="en-US" dirty="0">
                <a:solidFill>
                  <a:srgbClr val="FF0000"/>
                </a:solidFill>
              </a:rPr>
              <a:t>Stochastic Gradient Descent</a:t>
            </a:r>
          </a:p>
          <a:p>
            <a:r>
              <a:rPr lang="en-US" dirty="0">
                <a:solidFill>
                  <a:srgbClr val="00B050"/>
                </a:solidFill>
              </a:rPr>
              <a:t>Mini-batch Gradient Descent</a:t>
            </a:r>
            <a:endParaRPr lang="en-US" dirty="0"/>
          </a:p>
        </p:txBody>
      </p:sp>
      <p:cxnSp>
        <p:nvCxnSpPr>
          <p:cNvPr id="22" name="Straight Arrow Connector 21"/>
          <p:cNvCxnSpPr/>
          <p:nvPr/>
        </p:nvCxnSpPr>
        <p:spPr bwMode="auto">
          <a:xfrm flipV="1">
            <a:off x="2471555" y="4964050"/>
            <a:ext cx="0" cy="275894"/>
          </a:xfrm>
          <a:prstGeom prst="straightConnector1">
            <a:avLst/>
          </a:prstGeom>
          <a:noFill/>
          <a:ln w="38100" cap="flat" cmpd="sng" algn="ctr">
            <a:solidFill>
              <a:srgbClr val="3333CC"/>
            </a:solidFill>
            <a:prstDash val="solid"/>
            <a:round/>
            <a:headEnd type="none" w="med" len="med"/>
            <a:tailEnd type="triangle"/>
          </a:ln>
          <a:effectLst/>
        </p:spPr>
      </p:cxnSp>
      <p:cxnSp>
        <p:nvCxnSpPr>
          <p:cNvPr id="25" name="Straight Arrow Connector 24"/>
          <p:cNvCxnSpPr/>
          <p:nvPr/>
        </p:nvCxnSpPr>
        <p:spPr bwMode="auto">
          <a:xfrm flipV="1">
            <a:off x="2471555" y="4742777"/>
            <a:ext cx="42374" cy="293980"/>
          </a:xfrm>
          <a:prstGeom prst="straightConnector1">
            <a:avLst/>
          </a:prstGeom>
          <a:noFill/>
          <a:ln w="38100" cap="flat" cmpd="sng" algn="ctr">
            <a:solidFill>
              <a:srgbClr val="3333CC"/>
            </a:solidFill>
            <a:prstDash val="solid"/>
            <a:round/>
            <a:headEnd type="none" w="med" len="med"/>
            <a:tailEnd type="triangle"/>
          </a:ln>
          <a:effectLst/>
        </p:spPr>
      </p:cxnSp>
      <p:cxnSp>
        <p:nvCxnSpPr>
          <p:cNvPr id="26" name="Straight Arrow Connector 25"/>
          <p:cNvCxnSpPr/>
          <p:nvPr/>
        </p:nvCxnSpPr>
        <p:spPr bwMode="auto">
          <a:xfrm flipV="1">
            <a:off x="2515427" y="4627800"/>
            <a:ext cx="176182" cy="180760"/>
          </a:xfrm>
          <a:prstGeom prst="straightConnector1">
            <a:avLst/>
          </a:prstGeom>
          <a:noFill/>
          <a:ln w="38100" cap="flat" cmpd="sng" algn="ctr">
            <a:solidFill>
              <a:srgbClr val="3333CC"/>
            </a:solidFill>
            <a:prstDash val="solid"/>
            <a:round/>
            <a:headEnd type="none" w="med" len="med"/>
            <a:tailEnd type="triangle"/>
          </a:ln>
          <a:effectLst/>
        </p:spPr>
      </p:cxnSp>
      <p:cxnSp>
        <p:nvCxnSpPr>
          <p:cNvPr id="27" name="Straight Arrow Connector 26"/>
          <p:cNvCxnSpPr/>
          <p:nvPr/>
        </p:nvCxnSpPr>
        <p:spPr bwMode="auto">
          <a:xfrm flipV="1">
            <a:off x="2691609" y="4489303"/>
            <a:ext cx="164384" cy="138499"/>
          </a:xfrm>
          <a:prstGeom prst="straightConnector1">
            <a:avLst/>
          </a:prstGeom>
          <a:noFill/>
          <a:ln w="38100" cap="flat" cmpd="sng" algn="ctr">
            <a:solidFill>
              <a:srgbClr val="3333CC"/>
            </a:solidFill>
            <a:prstDash val="solid"/>
            <a:round/>
            <a:headEnd type="none" w="med" len="med"/>
            <a:tailEnd type="triangle"/>
          </a:ln>
          <a:effectLst/>
        </p:spPr>
      </p:cxnSp>
      <p:cxnSp>
        <p:nvCxnSpPr>
          <p:cNvPr id="28" name="Straight Arrow Connector 27"/>
          <p:cNvCxnSpPr/>
          <p:nvPr/>
        </p:nvCxnSpPr>
        <p:spPr bwMode="auto">
          <a:xfrm flipV="1">
            <a:off x="2792810" y="4424054"/>
            <a:ext cx="223464" cy="98350"/>
          </a:xfrm>
          <a:prstGeom prst="straightConnector1">
            <a:avLst/>
          </a:prstGeom>
          <a:noFill/>
          <a:ln w="38100" cap="flat" cmpd="sng" algn="ctr">
            <a:solidFill>
              <a:srgbClr val="3333CC"/>
            </a:solidFill>
            <a:prstDash val="solid"/>
            <a:round/>
            <a:headEnd type="none" w="med" len="med"/>
            <a:tailEnd type="triangle"/>
          </a:ln>
          <a:effectLst/>
        </p:spPr>
      </p:cxnSp>
      <p:cxnSp>
        <p:nvCxnSpPr>
          <p:cNvPr id="40" name="Straight Arrow Connector 39"/>
          <p:cNvCxnSpPr/>
          <p:nvPr/>
        </p:nvCxnSpPr>
        <p:spPr bwMode="auto">
          <a:xfrm flipV="1">
            <a:off x="2942606" y="4365070"/>
            <a:ext cx="253568" cy="84099"/>
          </a:xfrm>
          <a:prstGeom prst="straightConnector1">
            <a:avLst/>
          </a:prstGeom>
          <a:noFill/>
          <a:ln w="38100" cap="flat" cmpd="sng" algn="ctr">
            <a:solidFill>
              <a:srgbClr val="3333CC"/>
            </a:solidFill>
            <a:prstDash val="solid"/>
            <a:round/>
            <a:headEnd type="none" w="med" len="med"/>
            <a:tailEnd type="triangle"/>
          </a:ln>
          <a:effectLst/>
        </p:spPr>
      </p:cxnSp>
      <p:cxnSp>
        <p:nvCxnSpPr>
          <p:cNvPr id="41" name="Straight Arrow Connector 40"/>
          <p:cNvCxnSpPr>
            <a:endCxn id="8" idx="1"/>
          </p:cNvCxnSpPr>
          <p:nvPr/>
        </p:nvCxnSpPr>
        <p:spPr bwMode="auto">
          <a:xfrm flipV="1">
            <a:off x="3193677" y="4270166"/>
            <a:ext cx="149993" cy="94902"/>
          </a:xfrm>
          <a:prstGeom prst="straightConnector1">
            <a:avLst/>
          </a:prstGeom>
          <a:noFill/>
          <a:ln w="38100" cap="flat" cmpd="sng" algn="ctr">
            <a:solidFill>
              <a:srgbClr val="3333CC"/>
            </a:solidFill>
            <a:prstDash val="solid"/>
            <a:round/>
            <a:headEnd type="none" w="med" len="med"/>
            <a:tailEnd type="triangle"/>
          </a:ln>
          <a:effectLst/>
        </p:spPr>
      </p:cxnSp>
      <p:cxnSp>
        <p:nvCxnSpPr>
          <p:cNvPr id="42" name="Straight Arrow Connector 41"/>
          <p:cNvCxnSpPr/>
          <p:nvPr/>
        </p:nvCxnSpPr>
        <p:spPr bwMode="auto">
          <a:xfrm flipV="1">
            <a:off x="3291251" y="4258879"/>
            <a:ext cx="74997" cy="45893"/>
          </a:xfrm>
          <a:prstGeom prst="straightConnector1">
            <a:avLst/>
          </a:prstGeom>
          <a:noFill/>
          <a:ln w="38100" cap="flat" cmpd="sng" algn="ctr">
            <a:solidFill>
              <a:srgbClr val="3333CC"/>
            </a:solidFill>
            <a:prstDash val="solid"/>
            <a:round/>
            <a:headEnd type="none" w="med" len="med"/>
            <a:tailEnd type="triangle"/>
          </a:ln>
          <a:effectLst/>
        </p:spPr>
      </p:cxnSp>
      <p:cxnSp>
        <p:nvCxnSpPr>
          <p:cNvPr id="43" name="Straight Arrow Connector 42"/>
          <p:cNvCxnSpPr/>
          <p:nvPr/>
        </p:nvCxnSpPr>
        <p:spPr bwMode="auto">
          <a:xfrm flipV="1">
            <a:off x="3307030" y="4238992"/>
            <a:ext cx="156790" cy="68768"/>
          </a:xfrm>
          <a:prstGeom prst="straightConnector1">
            <a:avLst/>
          </a:prstGeom>
          <a:noFill/>
          <a:ln w="38100" cap="flat" cmpd="sng" algn="ctr">
            <a:solidFill>
              <a:srgbClr val="3333CC"/>
            </a:solidFill>
            <a:prstDash val="solid"/>
            <a:round/>
            <a:headEnd type="none" w="med" len="med"/>
            <a:tailEnd type="triangle"/>
          </a:ln>
          <a:effectLst/>
        </p:spPr>
      </p:cxnSp>
      <p:cxnSp>
        <p:nvCxnSpPr>
          <p:cNvPr id="44" name="Straight Arrow Connector 43"/>
          <p:cNvCxnSpPr/>
          <p:nvPr/>
        </p:nvCxnSpPr>
        <p:spPr bwMode="auto">
          <a:xfrm>
            <a:off x="3608084" y="3200856"/>
            <a:ext cx="254134" cy="82534"/>
          </a:xfrm>
          <a:prstGeom prst="straightConnector1">
            <a:avLst/>
          </a:prstGeom>
          <a:noFill/>
          <a:ln w="38100" cap="flat" cmpd="sng" algn="ctr">
            <a:solidFill>
              <a:srgbClr val="FF0000"/>
            </a:solidFill>
            <a:prstDash val="solid"/>
            <a:round/>
            <a:headEnd type="none" w="med" len="med"/>
            <a:tailEnd type="triangle"/>
          </a:ln>
          <a:effectLst/>
        </p:spPr>
      </p:cxnSp>
      <p:cxnSp>
        <p:nvCxnSpPr>
          <p:cNvPr id="56" name="Straight Arrow Connector 55"/>
          <p:cNvCxnSpPr/>
          <p:nvPr/>
        </p:nvCxnSpPr>
        <p:spPr bwMode="auto">
          <a:xfrm flipH="1">
            <a:off x="3492910" y="3277062"/>
            <a:ext cx="308529" cy="109977"/>
          </a:xfrm>
          <a:prstGeom prst="straightConnector1">
            <a:avLst/>
          </a:prstGeom>
          <a:noFill/>
          <a:ln w="38100" cap="flat" cmpd="sng" algn="ctr">
            <a:solidFill>
              <a:srgbClr val="FF0000"/>
            </a:solidFill>
            <a:prstDash val="solid"/>
            <a:round/>
            <a:headEnd type="none" w="med" len="med"/>
            <a:tailEnd type="triangle"/>
          </a:ln>
          <a:effectLst/>
        </p:spPr>
      </p:cxnSp>
      <p:cxnSp>
        <p:nvCxnSpPr>
          <p:cNvPr id="57" name="Straight Arrow Connector 56"/>
          <p:cNvCxnSpPr/>
          <p:nvPr/>
        </p:nvCxnSpPr>
        <p:spPr bwMode="auto">
          <a:xfrm flipH="1" flipV="1">
            <a:off x="3436071" y="3230837"/>
            <a:ext cx="64905" cy="140811"/>
          </a:xfrm>
          <a:prstGeom prst="straightConnector1">
            <a:avLst/>
          </a:prstGeom>
          <a:noFill/>
          <a:ln w="38100" cap="flat" cmpd="sng" algn="ctr">
            <a:solidFill>
              <a:srgbClr val="FF0000"/>
            </a:solidFill>
            <a:prstDash val="solid"/>
            <a:round/>
            <a:headEnd type="none" w="med" len="med"/>
            <a:tailEnd type="triangle"/>
          </a:ln>
          <a:effectLst/>
        </p:spPr>
      </p:cxnSp>
      <p:cxnSp>
        <p:nvCxnSpPr>
          <p:cNvPr id="58" name="Straight Arrow Connector 57"/>
          <p:cNvCxnSpPr>
            <a:endCxn id="19" idx="0"/>
          </p:cNvCxnSpPr>
          <p:nvPr/>
        </p:nvCxnSpPr>
        <p:spPr bwMode="auto">
          <a:xfrm>
            <a:off x="3435127" y="3321193"/>
            <a:ext cx="94438" cy="628738"/>
          </a:xfrm>
          <a:prstGeom prst="straightConnector1">
            <a:avLst/>
          </a:prstGeom>
          <a:noFill/>
          <a:ln w="38100" cap="flat" cmpd="sng" algn="ctr">
            <a:solidFill>
              <a:srgbClr val="FF0000"/>
            </a:solidFill>
            <a:prstDash val="solid"/>
            <a:round/>
            <a:headEnd type="none" w="med" len="med"/>
            <a:tailEnd type="triangle"/>
          </a:ln>
          <a:effectLst/>
        </p:spPr>
      </p:cxnSp>
      <p:cxnSp>
        <p:nvCxnSpPr>
          <p:cNvPr id="59" name="Straight Arrow Connector 58"/>
          <p:cNvCxnSpPr/>
          <p:nvPr/>
        </p:nvCxnSpPr>
        <p:spPr bwMode="auto">
          <a:xfrm flipH="1" flipV="1">
            <a:off x="3319788" y="3159575"/>
            <a:ext cx="57174" cy="260891"/>
          </a:xfrm>
          <a:prstGeom prst="straightConnector1">
            <a:avLst/>
          </a:prstGeom>
          <a:noFill/>
          <a:ln w="38100" cap="flat" cmpd="sng" algn="ctr">
            <a:solidFill>
              <a:srgbClr val="FF0000"/>
            </a:solidFill>
            <a:prstDash val="solid"/>
            <a:round/>
            <a:headEnd type="none" w="med" len="med"/>
            <a:tailEnd type="triangle"/>
          </a:ln>
          <a:effectLst/>
        </p:spPr>
      </p:cxnSp>
      <p:cxnSp>
        <p:nvCxnSpPr>
          <p:cNvPr id="60" name="Straight Arrow Connector 59"/>
          <p:cNvCxnSpPr/>
          <p:nvPr/>
        </p:nvCxnSpPr>
        <p:spPr bwMode="auto">
          <a:xfrm flipV="1">
            <a:off x="3305761" y="3057790"/>
            <a:ext cx="224451" cy="183794"/>
          </a:xfrm>
          <a:prstGeom prst="straightConnector1">
            <a:avLst/>
          </a:prstGeom>
          <a:noFill/>
          <a:ln w="38100" cap="flat" cmpd="sng" algn="ctr">
            <a:solidFill>
              <a:srgbClr val="FF0000"/>
            </a:solidFill>
            <a:prstDash val="solid"/>
            <a:round/>
            <a:headEnd type="none" w="med" len="med"/>
            <a:tailEnd type="triangle"/>
          </a:ln>
          <a:effectLst/>
        </p:spPr>
      </p:cxnSp>
      <p:sp>
        <p:nvSpPr>
          <p:cNvPr id="6148" name="Oval 6147"/>
          <p:cNvSpPr/>
          <p:nvPr/>
        </p:nvSpPr>
        <p:spPr bwMode="auto">
          <a:xfrm>
            <a:off x="2420057" y="5200523"/>
            <a:ext cx="145373" cy="432792"/>
          </a:xfrm>
          <a:prstGeom prst="ellipse">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Oval 68"/>
          <p:cNvSpPr/>
          <p:nvPr/>
        </p:nvSpPr>
        <p:spPr bwMode="auto">
          <a:xfrm>
            <a:off x="3530212" y="3118088"/>
            <a:ext cx="145373" cy="432792"/>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cxnSp>
        <p:nvCxnSpPr>
          <p:cNvPr id="74" name="Straight Arrow Connector 73"/>
          <p:cNvCxnSpPr/>
          <p:nvPr/>
        </p:nvCxnSpPr>
        <p:spPr bwMode="auto">
          <a:xfrm flipH="1" flipV="1">
            <a:off x="3451512" y="2849238"/>
            <a:ext cx="57174" cy="260891"/>
          </a:xfrm>
          <a:prstGeom prst="straightConnector1">
            <a:avLst/>
          </a:prstGeom>
          <a:noFill/>
          <a:ln w="38100" cap="flat" cmpd="sng" algn="ctr">
            <a:solidFill>
              <a:srgbClr val="FF0000"/>
            </a:solidFill>
            <a:prstDash val="solid"/>
            <a:round/>
            <a:headEnd type="none" w="med" len="med"/>
            <a:tailEnd type="triangle"/>
          </a:ln>
          <a:effectLst/>
        </p:spPr>
      </p:cxnSp>
      <p:cxnSp>
        <p:nvCxnSpPr>
          <p:cNvPr id="77" name="Straight Arrow Connector 76"/>
          <p:cNvCxnSpPr/>
          <p:nvPr/>
        </p:nvCxnSpPr>
        <p:spPr bwMode="auto">
          <a:xfrm flipH="1">
            <a:off x="3019061" y="3279896"/>
            <a:ext cx="200913" cy="75205"/>
          </a:xfrm>
          <a:prstGeom prst="straightConnector1">
            <a:avLst/>
          </a:prstGeom>
          <a:noFill/>
          <a:ln w="38100" cap="flat" cmpd="sng" algn="ctr">
            <a:solidFill>
              <a:srgbClr val="FF0000"/>
            </a:solidFill>
            <a:prstDash val="solid"/>
            <a:round/>
            <a:headEnd type="none" w="med" len="med"/>
            <a:tailEnd type="triangle"/>
          </a:ln>
          <a:effectLst/>
        </p:spPr>
      </p:cxnSp>
      <p:cxnSp>
        <p:nvCxnSpPr>
          <p:cNvPr id="78" name="Straight Arrow Connector 77"/>
          <p:cNvCxnSpPr/>
          <p:nvPr/>
        </p:nvCxnSpPr>
        <p:spPr bwMode="auto">
          <a:xfrm flipH="1">
            <a:off x="3268673" y="2950100"/>
            <a:ext cx="204517" cy="184920"/>
          </a:xfrm>
          <a:prstGeom prst="straightConnector1">
            <a:avLst/>
          </a:prstGeom>
          <a:noFill/>
          <a:ln w="38100" cap="flat" cmpd="sng" algn="ctr">
            <a:solidFill>
              <a:srgbClr val="FF0000"/>
            </a:solidFill>
            <a:prstDash val="solid"/>
            <a:round/>
            <a:headEnd type="none" w="med" len="med"/>
            <a:tailEnd type="triangle"/>
          </a:ln>
          <a:effectLst/>
        </p:spPr>
      </p:cxnSp>
      <p:cxnSp>
        <p:nvCxnSpPr>
          <p:cNvPr id="79" name="Straight Arrow Connector 78"/>
          <p:cNvCxnSpPr/>
          <p:nvPr/>
        </p:nvCxnSpPr>
        <p:spPr bwMode="auto">
          <a:xfrm flipH="1">
            <a:off x="3198358" y="3116071"/>
            <a:ext cx="88616" cy="239028"/>
          </a:xfrm>
          <a:prstGeom prst="straightConnector1">
            <a:avLst/>
          </a:prstGeom>
          <a:noFill/>
          <a:ln w="38100" cap="flat" cmpd="sng" algn="ctr">
            <a:solidFill>
              <a:srgbClr val="FF0000"/>
            </a:solidFill>
            <a:prstDash val="solid"/>
            <a:round/>
            <a:headEnd type="none" w="med" len="med"/>
            <a:tailEnd type="triangle"/>
          </a:ln>
          <a:effectLst/>
        </p:spPr>
      </p:cxnSp>
      <p:cxnSp>
        <p:nvCxnSpPr>
          <p:cNvPr id="86" name="Straight Arrow Connector 85"/>
          <p:cNvCxnSpPr/>
          <p:nvPr/>
        </p:nvCxnSpPr>
        <p:spPr bwMode="auto">
          <a:xfrm>
            <a:off x="3072993" y="3348362"/>
            <a:ext cx="65121" cy="214035"/>
          </a:xfrm>
          <a:prstGeom prst="straightConnector1">
            <a:avLst/>
          </a:prstGeom>
          <a:noFill/>
          <a:ln w="38100" cap="flat" cmpd="sng" algn="ctr">
            <a:solidFill>
              <a:srgbClr val="FF0000"/>
            </a:solidFill>
            <a:prstDash val="solid"/>
            <a:round/>
            <a:headEnd type="none" w="med" len="med"/>
            <a:tailEnd type="triangle"/>
          </a:ln>
          <a:effectLst/>
        </p:spPr>
      </p:cxnSp>
      <p:cxnSp>
        <p:nvCxnSpPr>
          <p:cNvPr id="88" name="Straight Arrow Connector 87"/>
          <p:cNvCxnSpPr/>
          <p:nvPr/>
        </p:nvCxnSpPr>
        <p:spPr bwMode="auto">
          <a:xfrm>
            <a:off x="3111102" y="3538655"/>
            <a:ext cx="182719" cy="124436"/>
          </a:xfrm>
          <a:prstGeom prst="straightConnector1">
            <a:avLst/>
          </a:prstGeom>
          <a:noFill/>
          <a:ln w="38100" cap="flat" cmpd="sng" algn="ctr">
            <a:solidFill>
              <a:srgbClr val="FF0000"/>
            </a:solidFill>
            <a:prstDash val="solid"/>
            <a:round/>
            <a:headEnd type="none" w="med" len="med"/>
            <a:tailEnd type="triangle"/>
          </a:ln>
          <a:effectLst/>
        </p:spPr>
      </p:cxnSp>
      <p:cxnSp>
        <p:nvCxnSpPr>
          <p:cNvPr id="91" name="Straight Arrow Connector 90"/>
          <p:cNvCxnSpPr/>
          <p:nvPr/>
        </p:nvCxnSpPr>
        <p:spPr bwMode="auto">
          <a:xfrm flipH="1">
            <a:off x="2986246" y="3663093"/>
            <a:ext cx="308529" cy="109977"/>
          </a:xfrm>
          <a:prstGeom prst="straightConnector1">
            <a:avLst/>
          </a:prstGeom>
          <a:noFill/>
          <a:ln w="38100" cap="flat" cmpd="sng" algn="ctr">
            <a:solidFill>
              <a:srgbClr val="FF0000"/>
            </a:solidFill>
            <a:prstDash val="solid"/>
            <a:round/>
            <a:headEnd type="none" w="med" len="med"/>
            <a:tailEnd type="triangle"/>
          </a:ln>
          <a:effectLst/>
        </p:spPr>
      </p:cxnSp>
      <p:cxnSp>
        <p:nvCxnSpPr>
          <p:cNvPr id="92" name="Straight Arrow Connector 91"/>
          <p:cNvCxnSpPr/>
          <p:nvPr/>
        </p:nvCxnSpPr>
        <p:spPr bwMode="auto">
          <a:xfrm flipH="1" flipV="1">
            <a:off x="2929407" y="3616868"/>
            <a:ext cx="64905" cy="140811"/>
          </a:xfrm>
          <a:prstGeom prst="straightConnector1">
            <a:avLst/>
          </a:prstGeom>
          <a:noFill/>
          <a:ln w="38100" cap="flat" cmpd="sng" algn="ctr">
            <a:solidFill>
              <a:srgbClr val="FF0000"/>
            </a:solidFill>
            <a:prstDash val="solid"/>
            <a:round/>
            <a:headEnd type="none" w="med" len="med"/>
            <a:tailEnd type="triangle"/>
          </a:ln>
          <a:effectLst/>
        </p:spPr>
      </p:cxnSp>
      <p:cxnSp>
        <p:nvCxnSpPr>
          <p:cNvPr id="93" name="Straight Arrow Connector 92"/>
          <p:cNvCxnSpPr/>
          <p:nvPr/>
        </p:nvCxnSpPr>
        <p:spPr bwMode="auto">
          <a:xfrm flipH="1">
            <a:off x="2832957" y="3707226"/>
            <a:ext cx="95506" cy="140963"/>
          </a:xfrm>
          <a:prstGeom prst="straightConnector1">
            <a:avLst/>
          </a:prstGeom>
          <a:noFill/>
          <a:ln w="38100" cap="flat" cmpd="sng" algn="ctr">
            <a:solidFill>
              <a:srgbClr val="FF0000"/>
            </a:solidFill>
            <a:prstDash val="solid"/>
            <a:round/>
            <a:headEnd type="none" w="med" len="med"/>
            <a:tailEnd type="triangle"/>
          </a:ln>
          <a:effectLst/>
        </p:spPr>
      </p:cxnSp>
      <p:cxnSp>
        <p:nvCxnSpPr>
          <p:cNvPr id="94" name="Straight Arrow Connector 93"/>
          <p:cNvCxnSpPr/>
          <p:nvPr/>
        </p:nvCxnSpPr>
        <p:spPr bwMode="auto">
          <a:xfrm flipH="1" flipV="1">
            <a:off x="2813124" y="3545606"/>
            <a:ext cx="57174" cy="260891"/>
          </a:xfrm>
          <a:prstGeom prst="straightConnector1">
            <a:avLst/>
          </a:prstGeom>
          <a:noFill/>
          <a:ln w="38100" cap="flat" cmpd="sng" algn="ctr">
            <a:solidFill>
              <a:srgbClr val="FF0000"/>
            </a:solidFill>
            <a:prstDash val="solid"/>
            <a:round/>
            <a:headEnd type="none" w="med" len="med"/>
            <a:tailEnd type="triangle"/>
          </a:ln>
          <a:effectLst/>
        </p:spPr>
      </p:cxnSp>
      <p:cxnSp>
        <p:nvCxnSpPr>
          <p:cNvPr id="95" name="Straight Arrow Connector 94"/>
          <p:cNvCxnSpPr/>
          <p:nvPr/>
        </p:nvCxnSpPr>
        <p:spPr bwMode="auto">
          <a:xfrm flipV="1">
            <a:off x="2799097" y="3443821"/>
            <a:ext cx="224451" cy="183794"/>
          </a:xfrm>
          <a:prstGeom prst="straightConnector1">
            <a:avLst/>
          </a:prstGeom>
          <a:noFill/>
          <a:ln w="38100" cap="flat" cmpd="sng" algn="ctr">
            <a:solidFill>
              <a:srgbClr val="FF0000"/>
            </a:solidFill>
            <a:prstDash val="solid"/>
            <a:round/>
            <a:headEnd type="none" w="med" len="med"/>
            <a:tailEnd type="triangle"/>
          </a:ln>
          <a:effectLst/>
        </p:spPr>
      </p:cxnSp>
      <p:cxnSp>
        <p:nvCxnSpPr>
          <p:cNvPr id="97" name="Straight Arrow Connector 96"/>
          <p:cNvCxnSpPr/>
          <p:nvPr/>
        </p:nvCxnSpPr>
        <p:spPr bwMode="auto">
          <a:xfrm flipH="1" flipV="1">
            <a:off x="2944848" y="3235269"/>
            <a:ext cx="57174" cy="260891"/>
          </a:xfrm>
          <a:prstGeom prst="straightConnector1">
            <a:avLst/>
          </a:prstGeom>
          <a:noFill/>
          <a:ln w="38100" cap="flat" cmpd="sng" algn="ctr">
            <a:solidFill>
              <a:srgbClr val="FF0000"/>
            </a:solidFill>
            <a:prstDash val="solid"/>
            <a:round/>
            <a:headEnd type="none" w="med" len="med"/>
            <a:tailEnd type="triangle"/>
          </a:ln>
          <a:effectLst/>
        </p:spPr>
      </p:cxnSp>
      <p:cxnSp>
        <p:nvCxnSpPr>
          <p:cNvPr id="98" name="Straight Arrow Connector 97"/>
          <p:cNvCxnSpPr/>
          <p:nvPr/>
        </p:nvCxnSpPr>
        <p:spPr bwMode="auto">
          <a:xfrm flipH="1">
            <a:off x="2512397" y="3665927"/>
            <a:ext cx="200913" cy="75205"/>
          </a:xfrm>
          <a:prstGeom prst="straightConnector1">
            <a:avLst/>
          </a:prstGeom>
          <a:noFill/>
          <a:ln w="38100" cap="flat" cmpd="sng" algn="ctr">
            <a:solidFill>
              <a:srgbClr val="FF0000"/>
            </a:solidFill>
            <a:prstDash val="solid"/>
            <a:round/>
            <a:headEnd type="none" w="med" len="med"/>
            <a:tailEnd type="triangle"/>
          </a:ln>
          <a:effectLst/>
        </p:spPr>
      </p:cxnSp>
      <p:cxnSp>
        <p:nvCxnSpPr>
          <p:cNvPr id="99" name="Straight Arrow Connector 98"/>
          <p:cNvCxnSpPr/>
          <p:nvPr/>
        </p:nvCxnSpPr>
        <p:spPr bwMode="auto">
          <a:xfrm flipH="1">
            <a:off x="2762009" y="3336131"/>
            <a:ext cx="204517" cy="184920"/>
          </a:xfrm>
          <a:prstGeom prst="straightConnector1">
            <a:avLst/>
          </a:prstGeom>
          <a:noFill/>
          <a:ln w="38100" cap="flat" cmpd="sng" algn="ctr">
            <a:solidFill>
              <a:srgbClr val="FF0000"/>
            </a:solidFill>
            <a:prstDash val="solid"/>
            <a:round/>
            <a:headEnd type="none" w="med" len="med"/>
            <a:tailEnd type="triangle"/>
          </a:ln>
          <a:effectLst/>
        </p:spPr>
      </p:cxnSp>
      <p:cxnSp>
        <p:nvCxnSpPr>
          <p:cNvPr id="100" name="Straight Arrow Connector 99"/>
          <p:cNvCxnSpPr/>
          <p:nvPr/>
        </p:nvCxnSpPr>
        <p:spPr bwMode="auto">
          <a:xfrm flipH="1">
            <a:off x="2691694" y="3502102"/>
            <a:ext cx="88616" cy="239028"/>
          </a:xfrm>
          <a:prstGeom prst="straightConnector1">
            <a:avLst/>
          </a:prstGeom>
          <a:noFill/>
          <a:ln w="38100" cap="flat" cmpd="sng" algn="ctr">
            <a:solidFill>
              <a:srgbClr val="FF0000"/>
            </a:solidFill>
            <a:prstDash val="solid"/>
            <a:round/>
            <a:headEnd type="none" w="med" len="med"/>
            <a:tailEnd type="triangle"/>
          </a:ln>
          <a:effectLst/>
        </p:spPr>
      </p:cxnSp>
      <p:cxnSp>
        <p:nvCxnSpPr>
          <p:cNvPr id="101" name="Straight Arrow Connector 100"/>
          <p:cNvCxnSpPr/>
          <p:nvPr/>
        </p:nvCxnSpPr>
        <p:spPr bwMode="auto">
          <a:xfrm>
            <a:off x="2566329" y="3734393"/>
            <a:ext cx="65121" cy="214035"/>
          </a:xfrm>
          <a:prstGeom prst="straightConnector1">
            <a:avLst/>
          </a:prstGeom>
          <a:noFill/>
          <a:ln w="38100" cap="flat" cmpd="sng" algn="ctr">
            <a:solidFill>
              <a:srgbClr val="FF0000"/>
            </a:solidFill>
            <a:prstDash val="solid"/>
            <a:round/>
            <a:headEnd type="none" w="med" len="med"/>
            <a:tailEnd type="triangle"/>
          </a:ln>
          <a:effectLst/>
        </p:spPr>
      </p:cxnSp>
      <p:cxnSp>
        <p:nvCxnSpPr>
          <p:cNvPr id="102" name="Straight Arrow Connector 101"/>
          <p:cNvCxnSpPr/>
          <p:nvPr/>
        </p:nvCxnSpPr>
        <p:spPr bwMode="auto">
          <a:xfrm>
            <a:off x="2604438" y="3924686"/>
            <a:ext cx="182719" cy="124436"/>
          </a:xfrm>
          <a:prstGeom prst="straightConnector1">
            <a:avLst/>
          </a:prstGeom>
          <a:noFill/>
          <a:ln w="38100" cap="flat" cmpd="sng" algn="ctr">
            <a:solidFill>
              <a:srgbClr val="FF0000"/>
            </a:solidFill>
            <a:prstDash val="solid"/>
            <a:round/>
            <a:headEnd type="none" w="med" len="med"/>
            <a:tailEnd type="triangle"/>
          </a:ln>
          <a:effectLst/>
        </p:spPr>
      </p:cxnSp>
      <p:grpSp>
        <p:nvGrpSpPr>
          <p:cNvPr id="6172" name="Group 6171"/>
          <p:cNvGrpSpPr/>
          <p:nvPr/>
        </p:nvGrpSpPr>
        <p:grpSpPr>
          <a:xfrm rot="13833459">
            <a:off x="3007764" y="3869073"/>
            <a:ext cx="338486" cy="282501"/>
            <a:chOff x="5870624" y="4627668"/>
            <a:chExt cx="200913" cy="282501"/>
          </a:xfrm>
        </p:grpSpPr>
        <p:cxnSp>
          <p:nvCxnSpPr>
            <p:cNvPr id="161" name="Straight Arrow Connector 160"/>
            <p:cNvCxnSpPr/>
            <p:nvPr/>
          </p:nvCxnSpPr>
          <p:spPr bwMode="auto">
            <a:xfrm flipH="1">
              <a:off x="5870624" y="4627668"/>
              <a:ext cx="200913" cy="75205"/>
            </a:xfrm>
            <a:prstGeom prst="straightConnector1">
              <a:avLst/>
            </a:prstGeom>
            <a:noFill/>
            <a:ln w="38100" cap="flat" cmpd="sng" algn="ctr">
              <a:solidFill>
                <a:srgbClr val="FF0000"/>
              </a:solidFill>
              <a:prstDash val="solid"/>
              <a:round/>
              <a:headEnd type="none" w="med" len="med"/>
              <a:tailEnd type="triangle"/>
            </a:ln>
            <a:effectLst/>
          </p:spPr>
        </p:cxnSp>
        <p:cxnSp>
          <p:nvCxnSpPr>
            <p:cNvPr id="164" name="Straight Arrow Connector 163"/>
            <p:cNvCxnSpPr/>
            <p:nvPr/>
          </p:nvCxnSpPr>
          <p:spPr bwMode="auto">
            <a:xfrm>
              <a:off x="5924556" y="4696134"/>
              <a:ext cx="65121" cy="214035"/>
            </a:xfrm>
            <a:prstGeom prst="straightConnector1">
              <a:avLst/>
            </a:prstGeom>
            <a:noFill/>
            <a:ln w="38100" cap="flat" cmpd="sng" algn="ctr">
              <a:solidFill>
                <a:srgbClr val="FF0000"/>
              </a:solidFill>
              <a:prstDash val="solid"/>
              <a:round/>
              <a:headEnd type="none" w="med" len="med"/>
              <a:tailEnd type="triangle"/>
            </a:ln>
            <a:effectLst/>
          </p:spPr>
        </p:cxnSp>
      </p:grpSp>
      <p:cxnSp>
        <p:nvCxnSpPr>
          <p:cNvPr id="165" name="Straight Arrow Connector 164"/>
          <p:cNvCxnSpPr/>
          <p:nvPr/>
        </p:nvCxnSpPr>
        <p:spPr bwMode="auto">
          <a:xfrm flipV="1">
            <a:off x="2773497" y="3969600"/>
            <a:ext cx="212749" cy="65894"/>
          </a:xfrm>
          <a:prstGeom prst="straightConnector1">
            <a:avLst/>
          </a:prstGeom>
          <a:noFill/>
          <a:ln w="38100" cap="flat" cmpd="sng" algn="ctr">
            <a:solidFill>
              <a:srgbClr val="FF0000"/>
            </a:solidFill>
            <a:prstDash val="solid"/>
            <a:round/>
            <a:headEnd type="none" w="med" len="med"/>
            <a:tailEnd type="triangle"/>
          </a:ln>
          <a:effectLst/>
        </p:spPr>
      </p:cxnSp>
      <p:cxnSp>
        <p:nvCxnSpPr>
          <p:cNvPr id="167" name="Straight Arrow Connector 166"/>
          <p:cNvCxnSpPr/>
          <p:nvPr/>
        </p:nvCxnSpPr>
        <p:spPr bwMode="auto">
          <a:xfrm flipH="1">
            <a:off x="2763340" y="3997798"/>
            <a:ext cx="200913" cy="75205"/>
          </a:xfrm>
          <a:prstGeom prst="straightConnector1">
            <a:avLst/>
          </a:prstGeom>
          <a:noFill/>
          <a:ln w="38100" cap="flat" cmpd="sng" algn="ctr">
            <a:solidFill>
              <a:srgbClr val="FF0000"/>
            </a:solidFill>
            <a:prstDash val="solid"/>
            <a:round/>
            <a:headEnd type="none" w="med" len="med"/>
            <a:tailEnd type="triangle"/>
          </a:ln>
          <a:effectLst/>
        </p:spPr>
      </p:cxnSp>
      <p:grpSp>
        <p:nvGrpSpPr>
          <p:cNvPr id="6175" name="Group 6174"/>
          <p:cNvGrpSpPr/>
          <p:nvPr/>
        </p:nvGrpSpPr>
        <p:grpSpPr>
          <a:xfrm>
            <a:off x="3352756" y="3855619"/>
            <a:ext cx="281833" cy="267081"/>
            <a:chOff x="5146170" y="4130302"/>
            <a:chExt cx="416300" cy="338486"/>
          </a:xfrm>
        </p:grpSpPr>
        <p:cxnSp>
          <p:nvCxnSpPr>
            <p:cNvPr id="61" name="Straight Arrow Connector 60"/>
            <p:cNvCxnSpPr/>
            <p:nvPr/>
          </p:nvCxnSpPr>
          <p:spPr bwMode="auto">
            <a:xfrm>
              <a:off x="5374356" y="4177223"/>
              <a:ext cx="188114" cy="0"/>
            </a:xfrm>
            <a:prstGeom prst="straightConnector1">
              <a:avLst/>
            </a:prstGeom>
            <a:noFill/>
            <a:ln w="38100" cap="flat" cmpd="sng" algn="ctr">
              <a:solidFill>
                <a:srgbClr val="FF0000"/>
              </a:solidFill>
              <a:prstDash val="solid"/>
              <a:round/>
              <a:headEnd type="none" w="med" len="med"/>
              <a:tailEnd type="triangle"/>
            </a:ln>
            <a:effectLst/>
          </p:spPr>
        </p:cxnSp>
        <p:cxnSp>
          <p:nvCxnSpPr>
            <p:cNvPr id="172" name="Straight Arrow Connector 171"/>
            <p:cNvCxnSpPr/>
            <p:nvPr/>
          </p:nvCxnSpPr>
          <p:spPr bwMode="auto">
            <a:xfrm rot="13833459" flipH="1">
              <a:off x="5014530" y="4261942"/>
              <a:ext cx="338486" cy="75205"/>
            </a:xfrm>
            <a:prstGeom prst="straightConnector1">
              <a:avLst/>
            </a:prstGeom>
            <a:noFill/>
            <a:ln w="38100" cap="flat" cmpd="sng" algn="ctr">
              <a:solidFill>
                <a:srgbClr val="FF0000"/>
              </a:solidFill>
              <a:prstDash val="solid"/>
              <a:round/>
              <a:headEnd type="none" w="med" len="med"/>
              <a:tailEnd type="triangle"/>
            </a:ln>
            <a:effectLst/>
          </p:spPr>
        </p:cxnSp>
        <p:cxnSp>
          <p:nvCxnSpPr>
            <p:cNvPr id="173" name="Straight Arrow Connector 172"/>
            <p:cNvCxnSpPr/>
            <p:nvPr/>
          </p:nvCxnSpPr>
          <p:spPr bwMode="auto">
            <a:xfrm rot="13833459">
              <a:off x="5250344" y="4123099"/>
              <a:ext cx="109712" cy="214035"/>
            </a:xfrm>
            <a:prstGeom prst="straightConnector1">
              <a:avLst/>
            </a:prstGeom>
            <a:noFill/>
            <a:ln w="38100" cap="flat" cmpd="sng" algn="ctr">
              <a:solidFill>
                <a:srgbClr val="FF0000"/>
              </a:solidFill>
              <a:prstDash val="solid"/>
              <a:round/>
              <a:headEnd type="none" w="med" len="med"/>
              <a:tailEnd type="triangle"/>
            </a:ln>
            <a:effectLst/>
          </p:spPr>
        </p:cxnSp>
      </p:grpSp>
      <p:grpSp>
        <p:nvGrpSpPr>
          <p:cNvPr id="177" name="Group 176"/>
          <p:cNvGrpSpPr/>
          <p:nvPr/>
        </p:nvGrpSpPr>
        <p:grpSpPr>
          <a:xfrm rot="9543065">
            <a:off x="4441824" y="3371349"/>
            <a:ext cx="416300" cy="338486"/>
            <a:chOff x="5146170" y="4130302"/>
            <a:chExt cx="416300" cy="338486"/>
          </a:xfrm>
        </p:grpSpPr>
        <p:cxnSp>
          <p:nvCxnSpPr>
            <p:cNvPr id="178" name="Straight Arrow Connector 177"/>
            <p:cNvCxnSpPr/>
            <p:nvPr/>
          </p:nvCxnSpPr>
          <p:spPr bwMode="auto">
            <a:xfrm>
              <a:off x="5374356" y="4177223"/>
              <a:ext cx="188114" cy="0"/>
            </a:xfrm>
            <a:prstGeom prst="straightConnector1">
              <a:avLst/>
            </a:prstGeom>
            <a:noFill/>
            <a:ln w="38100" cap="flat" cmpd="sng" algn="ctr">
              <a:solidFill>
                <a:srgbClr val="00B050"/>
              </a:solidFill>
              <a:prstDash val="solid"/>
              <a:round/>
              <a:headEnd type="none" w="med" len="med"/>
              <a:tailEnd type="triangle"/>
            </a:ln>
            <a:effectLst/>
          </p:spPr>
        </p:cxnSp>
        <p:cxnSp>
          <p:nvCxnSpPr>
            <p:cNvPr id="179" name="Straight Arrow Connector 178"/>
            <p:cNvCxnSpPr/>
            <p:nvPr/>
          </p:nvCxnSpPr>
          <p:spPr bwMode="auto">
            <a:xfrm rot="13833459" flipH="1">
              <a:off x="5014530" y="4261942"/>
              <a:ext cx="338486" cy="75205"/>
            </a:xfrm>
            <a:prstGeom prst="straightConnector1">
              <a:avLst/>
            </a:prstGeom>
            <a:noFill/>
            <a:ln w="38100" cap="flat" cmpd="sng" algn="ctr">
              <a:solidFill>
                <a:srgbClr val="00B050"/>
              </a:solidFill>
              <a:prstDash val="solid"/>
              <a:round/>
              <a:headEnd type="none" w="med" len="med"/>
              <a:tailEnd type="triangle"/>
            </a:ln>
            <a:effectLst/>
          </p:spPr>
        </p:cxnSp>
        <p:cxnSp>
          <p:nvCxnSpPr>
            <p:cNvPr id="180" name="Straight Arrow Connector 179"/>
            <p:cNvCxnSpPr/>
            <p:nvPr/>
          </p:nvCxnSpPr>
          <p:spPr bwMode="auto">
            <a:xfrm rot="13833459">
              <a:off x="5250344" y="4123099"/>
              <a:ext cx="109712" cy="214035"/>
            </a:xfrm>
            <a:prstGeom prst="straightConnector1">
              <a:avLst/>
            </a:prstGeom>
            <a:noFill/>
            <a:ln w="38100" cap="flat" cmpd="sng" algn="ctr">
              <a:solidFill>
                <a:srgbClr val="00B050"/>
              </a:solidFill>
              <a:prstDash val="solid"/>
              <a:round/>
              <a:headEnd type="none" w="med" len="med"/>
              <a:tailEnd type="triangle"/>
            </a:ln>
            <a:effectLst/>
          </p:spPr>
        </p:cxnSp>
      </p:grpSp>
      <p:grpSp>
        <p:nvGrpSpPr>
          <p:cNvPr id="181" name="Group 180"/>
          <p:cNvGrpSpPr/>
          <p:nvPr/>
        </p:nvGrpSpPr>
        <p:grpSpPr>
          <a:xfrm rot="9543065">
            <a:off x="4044796" y="3595634"/>
            <a:ext cx="448732" cy="229600"/>
            <a:chOff x="5072702" y="4182320"/>
            <a:chExt cx="448732" cy="229600"/>
          </a:xfrm>
        </p:grpSpPr>
        <p:cxnSp>
          <p:nvCxnSpPr>
            <p:cNvPr id="182" name="Straight Arrow Connector 181"/>
            <p:cNvCxnSpPr/>
            <p:nvPr/>
          </p:nvCxnSpPr>
          <p:spPr bwMode="auto">
            <a:xfrm rot="12056935" flipH="1">
              <a:off x="5449760" y="4182320"/>
              <a:ext cx="71674" cy="229600"/>
            </a:xfrm>
            <a:prstGeom prst="straightConnector1">
              <a:avLst/>
            </a:prstGeom>
            <a:noFill/>
            <a:ln w="38100" cap="flat" cmpd="sng" algn="ctr">
              <a:solidFill>
                <a:srgbClr val="00B050"/>
              </a:solidFill>
              <a:prstDash val="solid"/>
              <a:round/>
              <a:headEnd type="none" w="med" len="med"/>
              <a:tailEnd type="triangle"/>
            </a:ln>
            <a:effectLst/>
          </p:spPr>
        </p:cxnSp>
        <p:cxnSp>
          <p:nvCxnSpPr>
            <p:cNvPr id="183" name="Straight Arrow Connector 182"/>
            <p:cNvCxnSpPr/>
            <p:nvPr/>
          </p:nvCxnSpPr>
          <p:spPr bwMode="auto">
            <a:xfrm rot="12056935" flipH="1">
              <a:off x="5072702" y="4187690"/>
              <a:ext cx="254297" cy="49038"/>
            </a:xfrm>
            <a:prstGeom prst="straightConnector1">
              <a:avLst/>
            </a:prstGeom>
            <a:noFill/>
            <a:ln w="38100" cap="flat" cmpd="sng" algn="ctr">
              <a:solidFill>
                <a:srgbClr val="00B050"/>
              </a:solidFill>
              <a:prstDash val="solid"/>
              <a:round/>
              <a:headEnd type="none" w="med" len="med"/>
              <a:tailEnd type="triangle"/>
            </a:ln>
            <a:effectLst/>
          </p:spPr>
        </p:cxnSp>
        <p:cxnSp>
          <p:nvCxnSpPr>
            <p:cNvPr id="184" name="Straight Arrow Connector 183"/>
            <p:cNvCxnSpPr>
              <a:endCxn id="16" idx="7"/>
            </p:cNvCxnSpPr>
            <p:nvPr/>
          </p:nvCxnSpPr>
          <p:spPr bwMode="auto">
            <a:xfrm rot="12056935" flipH="1" flipV="1">
              <a:off x="5247925" y="4231483"/>
              <a:ext cx="189540" cy="32191"/>
            </a:xfrm>
            <a:prstGeom prst="straightConnector1">
              <a:avLst/>
            </a:prstGeom>
            <a:noFill/>
            <a:ln w="38100" cap="flat" cmpd="sng" algn="ctr">
              <a:solidFill>
                <a:srgbClr val="00B050"/>
              </a:solidFill>
              <a:prstDash val="solid"/>
              <a:round/>
              <a:headEnd type="none" w="med" len="med"/>
              <a:tailEnd type="triangle"/>
            </a:ln>
            <a:effectLst/>
          </p:spPr>
        </p:cxnSp>
      </p:grpSp>
      <p:grpSp>
        <p:nvGrpSpPr>
          <p:cNvPr id="191" name="Group 190"/>
          <p:cNvGrpSpPr/>
          <p:nvPr/>
        </p:nvGrpSpPr>
        <p:grpSpPr>
          <a:xfrm rot="9543065">
            <a:off x="3657470" y="3727927"/>
            <a:ext cx="448732" cy="229600"/>
            <a:chOff x="5072702" y="4182320"/>
            <a:chExt cx="448732" cy="229600"/>
          </a:xfrm>
        </p:grpSpPr>
        <p:cxnSp>
          <p:nvCxnSpPr>
            <p:cNvPr id="192" name="Straight Arrow Connector 191"/>
            <p:cNvCxnSpPr/>
            <p:nvPr/>
          </p:nvCxnSpPr>
          <p:spPr bwMode="auto">
            <a:xfrm rot="12056935" flipH="1">
              <a:off x="5449760" y="4182320"/>
              <a:ext cx="71674" cy="229600"/>
            </a:xfrm>
            <a:prstGeom prst="straightConnector1">
              <a:avLst/>
            </a:prstGeom>
            <a:noFill/>
            <a:ln w="38100" cap="flat" cmpd="sng" algn="ctr">
              <a:solidFill>
                <a:srgbClr val="00B050"/>
              </a:solidFill>
              <a:prstDash val="solid"/>
              <a:round/>
              <a:headEnd type="none" w="med" len="med"/>
              <a:tailEnd type="triangle"/>
            </a:ln>
            <a:effectLst/>
          </p:spPr>
        </p:cxnSp>
        <p:cxnSp>
          <p:nvCxnSpPr>
            <p:cNvPr id="193" name="Straight Arrow Connector 192"/>
            <p:cNvCxnSpPr/>
            <p:nvPr/>
          </p:nvCxnSpPr>
          <p:spPr bwMode="auto">
            <a:xfrm rot="12056935" flipH="1">
              <a:off x="5072702" y="4187690"/>
              <a:ext cx="254297" cy="49038"/>
            </a:xfrm>
            <a:prstGeom prst="straightConnector1">
              <a:avLst/>
            </a:prstGeom>
            <a:noFill/>
            <a:ln w="38100" cap="flat" cmpd="sng" algn="ctr">
              <a:solidFill>
                <a:srgbClr val="00B050"/>
              </a:solidFill>
              <a:prstDash val="solid"/>
              <a:round/>
              <a:headEnd type="none" w="med" len="med"/>
              <a:tailEnd type="triangle"/>
            </a:ln>
            <a:effectLst/>
          </p:spPr>
        </p:cxnSp>
        <p:cxnSp>
          <p:nvCxnSpPr>
            <p:cNvPr id="194" name="Straight Arrow Connector 193"/>
            <p:cNvCxnSpPr/>
            <p:nvPr/>
          </p:nvCxnSpPr>
          <p:spPr bwMode="auto">
            <a:xfrm rot="12056935" flipH="1" flipV="1">
              <a:off x="5280221" y="4242898"/>
              <a:ext cx="181121" cy="162951"/>
            </a:xfrm>
            <a:prstGeom prst="straightConnector1">
              <a:avLst/>
            </a:prstGeom>
            <a:noFill/>
            <a:ln w="38100" cap="flat" cmpd="sng" algn="ctr">
              <a:solidFill>
                <a:srgbClr val="00B050"/>
              </a:solidFill>
              <a:prstDash val="solid"/>
              <a:round/>
              <a:headEnd type="none" w="med" len="med"/>
              <a:tailEnd type="triangle"/>
            </a:ln>
            <a:effectLst/>
          </p:spPr>
        </p:cxnSp>
      </p:grpSp>
      <p:cxnSp>
        <p:nvCxnSpPr>
          <p:cNvPr id="197" name="Straight Arrow Connector 196"/>
          <p:cNvCxnSpPr/>
          <p:nvPr/>
        </p:nvCxnSpPr>
        <p:spPr bwMode="auto">
          <a:xfrm rot="16762723" flipH="1">
            <a:off x="3543111" y="4026963"/>
            <a:ext cx="254297" cy="49038"/>
          </a:xfrm>
          <a:prstGeom prst="straightConnector1">
            <a:avLst/>
          </a:prstGeom>
          <a:noFill/>
          <a:ln w="38100" cap="flat" cmpd="sng" algn="ctr">
            <a:solidFill>
              <a:srgbClr val="00B050"/>
            </a:solidFill>
            <a:prstDash val="solid"/>
            <a:round/>
            <a:headEnd type="none" w="med" len="med"/>
            <a:tailEnd type="triangle"/>
          </a:ln>
          <a:effectLst/>
        </p:spPr>
      </p:cxnSp>
      <p:sp>
        <p:nvSpPr>
          <p:cNvPr id="199" name="Oval 198"/>
          <p:cNvSpPr/>
          <p:nvPr/>
        </p:nvSpPr>
        <p:spPr bwMode="auto">
          <a:xfrm>
            <a:off x="4898233" y="3468444"/>
            <a:ext cx="145373" cy="432792"/>
          </a:xfrm>
          <a:prstGeom prst="ellipse">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03" name="Rectangle 202"/>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04" name="TextBox 20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Tree>
    <p:extLst>
      <p:ext uri="{BB962C8B-B14F-4D97-AF65-F5344CB8AC3E}">
        <p14:creationId xmlns:p14="http://schemas.microsoft.com/office/powerpoint/2010/main" val="3848585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32</a:t>
            </a:fld>
            <a:endParaRPr lang="en-US" altLang="en-US" sz="1400">
              <a:solidFill>
                <a:schemeClr val="bg2"/>
              </a:solidFill>
              <a:latin typeface="Tahoma" panose="020B0604030504040204" pitchFamily="34" charset="0"/>
            </a:endParaRPr>
          </a:p>
        </p:txBody>
      </p:sp>
      <p:sp>
        <p:nvSpPr>
          <p:cNvPr id="2" name="TextBox 1"/>
          <p:cNvSpPr txBox="1"/>
          <p:nvPr/>
        </p:nvSpPr>
        <p:spPr>
          <a:xfrm>
            <a:off x="3741136" y="212436"/>
            <a:ext cx="1688283" cy="523220"/>
          </a:xfrm>
          <a:prstGeom prst="rect">
            <a:avLst/>
          </a:prstGeom>
          <a:noFill/>
        </p:spPr>
        <p:txBody>
          <a:bodyPr wrap="none" rtlCol="0">
            <a:spAutoFit/>
          </a:bodyPr>
          <a:lstStyle/>
          <a:p>
            <a:pPr algn="ctr"/>
            <a:r>
              <a:rPr lang="en-US" sz="2800" dirty="0">
                <a:solidFill>
                  <a:srgbClr val="3333CC"/>
                </a:solidFill>
              </a:rPr>
              <a:t>Dataset </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131" y="3865821"/>
            <a:ext cx="1369864" cy="1022832"/>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5178" y="3865821"/>
            <a:ext cx="1225866" cy="1022832"/>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2227" y="3865821"/>
            <a:ext cx="1235304" cy="1022832"/>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7431" y="5186090"/>
            <a:ext cx="1069162" cy="1022832"/>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85137" y="5186090"/>
            <a:ext cx="1285951" cy="1022832"/>
          </a:xfrm>
          <a:prstGeom prst="rect">
            <a:avLst/>
          </a:prstGeom>
        </p:spPr>
      </p:pic>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1814" y="5186090"/>
            <a:ext cx="1116834" cy="1022832"/>
          </a:xfrm>
          <a:prstGeom prst="rect">
            <a:avLst/>
          </a:prstGeom>
        </p:spPr>
      </p:pic>
      <p:sp>
        <p:nvSpPr>
          <p:cNvPr id="30" name="Text Box 4"/>
          <p:cNvSpPr txBox="1">
            <a:spLocks noChangeArrowheads="1"/>
          </p:cNvSpPr>
          <p:nvPr/>
        </p:nvSpPr>
        <p:spPr bwMode="auto">
          <a:xfrm>
            <a:off x="446022" y="1033095"/>
            <a:ext cx="7927759"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eaLnBrk="1" hangingPunct="1">
              <a:spcBef>
                <a:spcPct val="10000"/>
              </a:spcBef>
              <a:buClrTx/>
            </a:pPr>
            <a:r>
              <a:rPr lang="en-US" altLang="en-US" sz="2400" b="0" dirty="0" err="1">
                <a:solidFill>
                  <a:schemeClr val="tx1"/>
                </a:solidFill>
                <a:latin typeface="Times New Roman" panose="02020603050405020304" pitchFamily="18" charset="0"/>
              </a:rPr>
              <a:t>Kaggle</a:t>
            </a:r>
            <a:r>
              <a:rPr lang="en-US" altLang="en-US" sz="2400" b="0" dirty="0">
                <a:solidFill>
                  <a:schemeClr val="tx1"/>
                </a:solidFill>
                <a:latin typeface="Times New Roman" panose="02020603050405020304" pitchFamily="18" charset="0"/>
              </a:rPr>
              <a:t> Dog VS Cat Dataset</a:t>
            </a:r>
          </a:p>
          <a:p>
            <a:pPr marL="800100" lvl="1" indent="-342900" eaLnBrk="1" hangingPunct="1">
              <a:spcBef>
                <a:spcPct val="10000"/>
              </a:spcBef>
              <a:buFont typeface="Wingdings" panose="05000000000000000000" pitchFamily="2" charset="2"/>
              <a:buChar char="v"/>
            </a:pPr>
            <a:r>
              <a:rPr lang="en-US" altLang="en-US" sz="2000" b="0" dirty="0">
                <a:solidFill>
                  <a:schemeClr val="tx1"/>
                </a:solidFill>
                <a:latin typeface="Times New Roman" panose="02020603050405020304" pitchFamily="18" charset="0"/>
              </a:rPr>
              <a:t>Standard computer vision dataset</a:t>
            </a:r>
          </a:p>
          <a:p>
            <a:pPr marL="800100" lvl="1" indent="-342900" eaLnBrk="1" hangingPunct="1">
              <a:spcBef>
                <a:spcPct val="10000"/>
              </a:spcBef>
              <a:buFont typeface="Wingdings" panose="05000000000000000000" pitchFamily="2" charset="2"/>
              <a:buChar char="v"/>
            </a:pPr>
            <a:endParaRPr lang="en-US" altLang="en-US" sz="20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r>
              <a:rPr lang="en-US" altLang="en-US" sz="2000" dirty="0">
                <a:solidFill>
                  <a:schemeClr val="tx1"/>
                </a:solidFill>
                <a:latin typeface="Times New Roman" panose="02020603050405020304" pitchFamily="18" charset="0"/>
              </a:rPr>
              <a:t>Training: </a:t>
            </a:r>
            <a:r>
              <a:rPr lang="en-US" altLang="en-US" sz="1800" b="0" dirty="0">
                <a:solidFill>
                  <a:schemeClr val="tx1"/>
                </a:solidFill>
                <a:latin typeface="Times New Roman" panose="02020603050405020304" pitchFamily="18" charset="0"/>
              </a:rPr>
              <a:t>20.000 images (10.000 per class)</a:t>
            </a:r>
          </a:p>
          <a:p>
            <a:pPr marL="800100" lvl="1" indent="-342900" eaLnBrk="1" hangingPunct="1">
              <a:spcBef>
                <a:spcPct val="10000"/>
              </a:spcBef>
              <a:buFont typeface="Wingdings" panose="05000000000000000000" pitchFamily="2" charset="2"/>
              <a:buChar char="v"/>
            </a:pPr>
            <a:endParaRPr lang="en-US" altLang="en-US" sz="18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r>
              <a:rPr lang="en-US" altLang="en-US" sz="1800" dirty="0">
                <a:solidFill>
                  <a:schemeClr val="tx1"/>
                </a:solidFill>
                <a:latin typeface="Times New Roman" panose="02020603050405020304" pitchFamily="18" charset="0"/>
              </a:rPr>
              <a:t>Validation: </a:t>
            </a:r>
            <a:r>
              <a:rPr lang="en-US" altLang="en-US" sz="1800" b="0" dirty="0">
                <a:solidFill>
                  <a:schemeClr val="tx1"/>
                </a:solidFill>
                <a:latin typeface="Times New Roman" panose="02020603050405020304" pitchFamily="18" charset="0"/>
              </a:rPr>
              <a:t>5.000 images (2.500 per class)</a:t>
            </a:r>
          </a:p>
          <a:p>
            <a:pPr lvl="2" eaLnBrk="1" hangingPunct="1">
              <a:spcBef>
                <a:spcPct val="10000"/>
              </a:spcBef>
            </a:pPr>
            <a:endParaRPr lang="en-US" altLang="en-US" sz="2400" b="0" dirty="0">
              <a:solidFill>
                <a:srgbClr val="FF0000"/>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Tree>
    <p:extLst>
      <p:ext uri="{BB962C8B-B14F-4D97-AF65-F5344CB8AC3E}">
        <p14:creationId xmlns:p14="http://schemas.microsoft.com/office/powerpoint/2010/main" val="1634300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835243" y="1057729"/>
            <a:ext cx="7927759" cy="529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Technique that artificially expands the dataset by creating modified versions of the images</a:t>
            </a: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Useful for generalization</a:t>
            </a: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Can also act as regularization term</a:t>
            </a:r>
          </a:p>
          <a:p>
            <a:pPr marL="800100" lvl="1"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Introducing noise into the dataset</a:t>
            </a:r>
          </a:p>
          <a:p>
            <a:pPr marL="342900" indent="-342900" eaLnBrk="1" hangingPunct="1">
              <a:spcBef>
                <a:spcPct val="10000"/>
              </a:spcBef>
              <a:buFont typeface="Wingdings" panose="05000000000000000000" pitchFamily="2" charset="2"/>
              <a:buChar char="v"/>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33</a:t>
            </a:fld>
            <a:endParaRPr lang="en-US" altLang="en-US" sz="1400">
              <a:solidFill>
                <a:schemeClr val="bg2"/>
              </a:solidFill>
              <a:latin typeface="Tahoma" panose="020B0604030504040204" pitchFamily="34" charset="0"/>
            </a:endParaRPr>
          </a:p>
        </p:txBody>
      </p:sp>
      <p:sp>
        <p:nvSpPr>
          <p:cNvPr id="2" name="TextBox 1"/>
          <p:cNvSpPr txBox="1"/>
          <p:nvPr/>
        </p:nvSpPr>
        <p:spPr>
          <a:xfrm>
            <a:off x="2735252" y="212436"/>
            <a:ext cx="3700052" cy="523220"/>
          </a:xfrm>
          <a:prstGeom prst="rect">
            <a:avLst/>
          </a:prstGeom>
          <a:noFill/>
        </p:spPr>
        <p:txBody>
          <a:bodyPr wrap="none" rtlCol="0">
            <a:spAutoFit/>
          </a:bodyPr>
          <a:lstStyle/>
          <a:p>
            <a:pPr algn="ctr"/>
            <a:r>
              <a:rPr lang="en-US" sz="2800" dirty="0">
                <a:solidFill>
                  <a:srgbClr val="3333CC"/>
                </a:solidFill>
              </a:rPr>
              <a:t>Data Augmentation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Tree>
    <p:extLst>
      <p:ext uri="{BB962C8B-B14F-4D97-AF65-F5344CB8AC3E}">
        <p14:creationId xmlns:p14="http://schemas.microsoft.com/office/powerpoint/2010/main" val="1200844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835243" y="1057729"/>
            <a:ext cx="792775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Horizontal and vertical random flipping</a:t>
            </a: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34</a:t>
            </a:fld>
            <a:endParaRPr lang="en-US" altLang="en-US" sz="1400">
              <a:solidFill>
                <a:schemeClr val="bg2"/>
              </a:solidFill>
              <a:latin typeface="Tahoma" panose="020B0604030504040204" pitchFamily="34" charset="0"/>
            </a:endParaRPr>
          </a:p>
        </p:txBody>
      </p:sp>
      <p:sp>
        <p:nvSpPr>
          <p:cNvPr id="2" name="TextBox 1"/>
          <p:cNvSpPr txBox="1"/>
          <p:nvPr/>
        </p:nvSpPr>
        <p:spPr>
          <a:xfrm>
            <a:off x="2735252" y="212436"/>
            <a:ext cx="3700052" cy="523220"/>
          </a:xfrm>
          <a:prstGeom prst="rect">
            <a:avLst/>
          </a:prstGeom>
          <a:noFill/>
        </p:spPr>
        <p:txBody>
          <a:bodyPr wrap="none" rtlCol="0">
            <a:spAutoFit/>
          </a:bodyPr>
          <a:lstStyle/>
          <a:p>
            <a:pPr algn="ctr"/>
            <a:r>
              <a:rPr lang="en-US" sz="2800" dirty="0">
                <a:solidFill>
                  <a:srgbClr val="3333CC"/>
                </a:solidFill>
              </a:rPr>
              <a:t>Data Augmentation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560" y="1600726"/>
            <a:ext cx="5140484" cy="467316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2764902"/>
            <a:ext cx="2163479" cy="1730783"/>
          </a:xfrm>
          <a:prstGeom prst="rect">
            <a:avLst/>
          </a:prstGeom>
        </p:spPr>
      </p:pic>
    </p:spTree>
    <p:extLst>
      <p:ext uri="{BB962C8B-B14F-4D97-AF65-F5344CB8AC3E}">
        <p14:creationId xmlns:p14="http://schemas.microsoft.com/office/powerpoint/2010/main" val="404348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835243" y="1057729"/>
            <a:ext cx="792775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Random rotation</a:t>
            </a: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35</a:t>
            </a:fld>
            <a:endParaRPr lang="en-US" altLang="en-US" sz="1400">
              <a:solidFill>
                <a:schemeClr val="bg2"/>
              </a:solidFill>
              <a:latin typeface="Tahoma" panose="020B0604030504040204" pitchFamily="34" charset="0"/>
            </a:endParaRPr>
          </a:p>
        </p:txBody>
      </p:sp>
      <p:sp>
        <p:nvSpPr>
          <p:cNvPr id="2" name="TextBox 1"/>
          <p:cNvSpPr txBox="1"/>
          <p:nvPr/>
        </p:nvSpPr>
        <p:spPr>
          <a:xfrm>
            <a:off x="2735252" y="212436"/>
            <a:ext cx="3700052" cy="523220"/>
          </a:xfrm>
          <a:prstGeom prst="rect">
            <a:avLst/>
          </a:prstGeom>
          <a:noFill/>
        </p:spPr>
        <p:txBody>
          <a:bodyPr wrap="none" rtlCol="0">
            <a:spAutoFit/>
          </a:bodyPr>
          <a:lstStyle/>
          <a:p>
            <a:pPr algn="ctr"/>
            <a:r>
              <a:rPr lang="en-US" sz="2800" dirty="0">
                <a:solidFill>
                  <a:srgbClr val="3333CC"/>
                </a:solidFill>
              </a:rPr>
              <a:t>Data Augmentation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560" y="1600728"/>
            <a:ext cx="5140484" cy="467316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2764902"/>
            <a:ext cx="2163479" cy="1730783"/>
          </a:xfrm>
          <a:prstGeom prst="rect">
            <a:avLst/>
          </a:prstGeom>
        </p:spPr>
      </p:pic>
    </p:spTree>
    <p:extLst>
      <p:ext uri="{BB962C8B-B14F-4D97-AF65-F5344CB8AC3E}">
        <p14:creationId xmlns:p14="http://schemas.microsoft.com/office/powerpoint/2010/main" val="2675358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835243" y="1057729"/>
            <a:ext cx="792775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Random zoom</a:t>
            </a: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36</a:t>
            </a:fld>
            <a:endParaRPr lang="en-US" altLang="en-US" sz="1400">
              <a:solidFill>
                <a:schemeClr val="bg2"/>
              </a:solidFill>
              <a:latin typeface="Tahoma" panose="020B0604030504040204" pitchFamily="34" charset="0"/>
            </a:endParaRPr>
          </a:p>
        </p:txBody>
      </p:sp>
      <p:sp>
        <p:nvSpPr>
          <p:cNvPr id="2" name="TextBox 1"/>
          <p:cNvSpPr txBox="1"/>
          <p:nvPr/>
        </p:nvSpPr>
        <p:spPr>
          <a:xfrm>
            <a:off x="2735252" y="212436"/>
            <a:ext cx="3700052" cy="523220"/>
          </a:xfrm>
          <a:prstGeom prst="rect">
            <a:avLst/>
          </a:prstGeom>
          <a:noFill/>
        </p:spPr>
        <p:txBody>
          <a:bodyPr wrap="none" rtlCol="0">
            <a:spAutoFit/>
          </a:bodyPr>
          <a:lstStyle/>
          <a:p>
            <a:pPr algn="ctr"/>
            <a:r>
              <a:rPr lang="en-US" sz="2800" dirty="0">
                <a:solidFill>
                  <a:srgbClr val="3333CC"/>
                </a:solidFill>
              </a:rPr>
              <a:t>Data Augmentation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562" y="1600728"/>
            <a:ext cx="5140483" cy="467316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2764902"/>
            <a:ext cx="2163479" cy="1730783"/>
          </a:xfrm>
          <a:prstGeom prst="rect">
            <a:avLst/>
          </a:prstGeom>
        </p:spPr>
      </p:pic>
    </p:spTree>
    <p:extLst>
      <p:ext uri="{BB962C8B-B14F-4D97-AF65-F5344CB8AC3E}">
        <p14:creationId xmlns:p14="http://schemas.microsoft.com/office/powerpoint/2010/main" val="30382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835243" y="1057729"/>
            <a:ext cx="792775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Random crop</a:t>
            </a: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37</a:t>
            </a:fld>
            <a:endParaRPr lang="en-US" altLang="en-US" sz="1400">
              <a:solidFill>
                <a:schemeClr val="bg2"/>
              </a:solidFill>
              <a:latin typeface="Tahoma" panose="020B0604030504040204" pitchFamily="34" charset="0"/>
            </a:endParaRPr>
          </a:p>
        </p:txBody>
      </p:sp>
      <p:sp>
        <p:nvSpPr>
          <p:cNvPr id="2" name="TextBox 1"/>
          <p:cNvSpPr txBox="1"/>
          <p:nvPr/>
        </p:nvSpPr>
        <p:spPr>
          <a:xfrm>
            <a:off x="2735252" y="212436"/>
            <a:ext cx="3700052" cy="523220"/>
          </a:xfrm>
          <a:prstGeom prst="rect">
            <a:avLst/>
          </a:prstGeom>
          <a:noFill/>
        </p:spPr>
        <p:txBody>
          <a:bodyPr wrap="none" rtlCol="0">
            <a:spAutoFit/>
          </a:bodyPr>
          <a:lstStyle/>
          <a:p>
            <a:pPr algn="ctr"/>
            <a:r>
              <a:rPr lang="en-US" sz="2800" dirty="0">
                <a:solidFill>
                  <a:srgbClr val="3333CC"/>
                </a:solidFill>
              </a:rPr>
              <a:t>Data Augmentation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9346" y="1600728"/>
            <a:ext cx="4756915" cy="467316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2764902"/>
            <a:ext cx="2163479" cy="1730783"/>
          </a:xfrm>
          <a:prstGeom prst="rect">
            <a:avLst/>
          </a:prstGeom>
        </p:spPr>
      </p:pic>
    </p:spTree>
    <p:extLst>
      <p:ext uri="{BB962C8B-B14F-4D97-AF65-F5344CB8AC3E}">
        <p14:creationId xmlns:p14="http://schemas.microsoft.com/office/powerpoint/2010/main" val="404903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835243" y="1057729"/>
            <a:ext cx="792775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it-IT"/>
            </a:defPPr>
            <a:lvl1pPr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1pPr>
            <a:lvl2pPr marL="4572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2pPr>
            <a:lvl3pPr marL="9144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3pPr>
            <a:lvl4pPr marL="13716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4pPr>
            <a:lvl5pPr marL="1828800" algn="l" rtl="0" eaLnBrk="0" fontAlgn="base" hangingPunct="0">
              <a:spcBef>
                <a:spcPct val="0"/>
              </a:spcBef>
              <a:spcAft>
                <a:spcPct val="0"/>
              </a:spcAft>
              <a:defRPr sz="1400" b="1" kern="1200">
                <a:solidFill>
                  <a:schemeClr val="folHlink"/>
                </a:solidFill>
                <a:latin typeface="Tahoma" panose="020B0604030504040204" pitchFamily="34" charset="0"/>
                <a:ea typeface="+mn-ea"/>
                <a:cs typeface="+mn-cs"/>
                <a:sym typeface="Symbol" panose="05050102010706020507" pitchFamily="18" charset="2"/>
              </a:defRPr>
            </a:lvl5pPr>
            <a:lvl6pPr marL="22860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6pPr>
            <a:lvl7pPr marL="27432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7pPr>
            <a:lvl8pPr marL="32004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8pPr>
            <a:lvl9pPr marL="3657600" algn="l" defTabSz="914400" rtl="0" eaLnBrk="1" latinLnBrk="0" hangingPunct="1">
              <a:defRPr sz="1400" b="1" kern="1200">
                <a:solidFill>
                  <a:schemeClr val="folHlink"/>
                </a:solidFill>
                <a:latin typeface="Tahoma" panose="020B0604030504040204" pitchFamily="34" charset="0"/>
                <a:ea typeface="+mn-ea"/>
                <a:cs typeface="+mn-cs"/>
                <a:sym typeface="Symbol" panose="05050102010706020507" pitchFamily="18" charset="2"/>
              </a:defRPr>
            </a:lvl9pPr>
          </a:lstStyle>
          <a:p>
            <a:pPr marL="342900" indent="-342900" eaLnBrk="1" hangingPunct="1">
              <a:spcBef>
                <a:spcPct val="10000"/>
              </a:spcBef>
              <a:buFont typeface="Wingdings" panose="05000000000000000000" pitchFamily="2" charset="2"/>
              <a:buChar char="v"/>
            </a:pPr>
            <a:r>
              <a:rPr lang="en-US" altLang="en-US" sz="2400" b="0" dirty="0">
                <a:solidFill>
                  <a:schemeClr val="tx1"/>
                </a:solidFill>
                <a:latin typeface="Times New Roman" panose="02020603050405020304" pitchFamily="18" charset="0"/>
              </a:rPr>
              <a:t>Random contrast</a:t>
            </a: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tx1"/>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a:p>
            <a:pPr eaLnBrk="1" hangingPunct="1">
              <a:spcBef>
                <a:spcPct val="10000"/>
              </a:spcBef>
              <a:buClrTx/>
            </a:pPr>
            <a:endParaRPr lang="en-US" altLang="en-US" sz="2400" b="0" dirty="0">
              <a:solidFill>
                <a:schemeClr val="hlink"/>
              </a:solidFill>
              <a:latin typeface="Times New Roman" panose="02020603050405020304" pitchFamily="18" charset="0"/>
            </a:endParaRPr>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38</a:t>
            </a:fld>
            <a:endParaRPr lang="en-US" altLang="en-US" sz="1400">
              <a:solidFill>
                <a:schemeClr val="bg2"/>
              </a:solidFill>
              <a:latin typeface="Tahoma" panose="020B0604030504040204" pitchFamily="34" charset="0"/>
            </a:endParaRPr>
          </a:p>
        </p:txBody>
      </p:sp>
      <p:sp>
        <p:nvSpPr>
          <p:cNvPr id="2" name="TextBox 1"/>
          <p:cNvSpPr txBox="1"/>
          <p:nvPr/>
        </p:nvSpPr>
        <p:spPr>
          <a:xfrm>
            <a:off x="2735252" y="212436"/>
            <a:ext cx="3700052" cy="523220"/>
          </a:xfrm>
          <a:prstGeom prst="rect">
            <a:avLst/>
          </a:prstGeom>
          <a:noFill/>
        </p:spPr>
        <p:txBody>
          <a:bodyPr wrap="none" rtlCol="0">
            <a:spAutoFit/>
          </a:bodyPr>
          <a:lstStyle/>
          <a:p>
            <a:pPr algn="ctr"/>
            <a:r>
              <a:rPr lang="en-US" sz="2800" dirty="0">
                <a:solidFill>
                  <a:srgbClr val="3333CC"/>
                </a:solidFill>
              </a:rPr>
              <a:t>Data Augmentation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9346" y="1775075"/>
            <a:ext cx="4756915" cy="432446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971" y="2764902"/>
            <a:ext cx="2163479" cy="1730783"/>
          </a:xfrm>
          <a:prstGeom prst="rect">
            <a:avLst/>
          </a:prstGeom>
        </p:spPr>
      </p:pic>
    </p:spTree>
    <p:extLst>
      <p:ext uri="{BB962C8B-B14F-4D97-AF65-F5344CB8AC3E}">
        <p14:creationId xmlns:p14="http://schemas.microsoft.com/office/powerpoint/2010/main" val="3840424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ChangeArrowheads="1"/>
          </p:cNvSpPr>
          <p:nvPr/>
        </p:nvSpPr>
        <p:spPr bwMode="auto">
          <a:xfrm>
            <a:off x="685800"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800" dirty="0">
                <a:solidFill>
                  <a:srgbClr val="3333CC"/>
                </a:solidFill>
              </a:rPr>
              <a:t>Transfer Learning</a:t>
            </a:r>
          </a:p>
        </p:txBody>
      </p:sp>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39</a:t>
            </a:fld>
            <a:endParaRPr lang="en-US" altLang="en-US" sz="1400">
              <a:solidFill>
                <a:srgbClr val="1C1C1C"/>
              </a:solidFill>
              <a:latin typeface="Tahoma" panose="020B060403050404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69989"/>
            <a:ext cx="9144000" cy="4118022"/>
          </a:xfrm>
          <a:prstGeom prst="rect">
            <a:avLst/>
          </a:prstGeom>
        </p:spPr>
      </p:pic>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3"/>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4"/>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39</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9" name="TextBox 8"/>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Tree>
    <p:extLst>
      <p:ext uri="{BB962C8B-B14F-4D97-AF65-F5344CB8AC3E}">
        <p14:creationId xmlns:p14="http://schemas.microsoft.com/office/powerpoint/2010/main" val="1833609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8300-2205-7C1E-B669-B2C0CAFBEA28}"/>
              </a:ext>
            </a:extLst>
          </p:cNvPr>
          <p:cNvSpPr>
            <a:spLocks noGrp="1"/>
          </p:cNvSpPr>
          <p:nvPr>
            <p:ph type="title"/>
          </p:nvPr>
        </p:nvSpPr>
        <p:spPr/>
        <p:txBody>
          <a:bodyPr/>
          <a:lstStyle/>
          <a:p>
            <a:r>
              <a:rPr lang="en-GB" dirty="0"/>
              <a:t>SSH connection</a:t>
            </a:r>
          </a:p>
        </p:txBody>
      </p:sp>
      <p:sp>
        <p:nvSpPr>
          <p:cNvPr id="3" name="Content Placeholder 2">
            <a:extLst>
              <a:ext uri="{FF2B5EF4-FFF2-40B4-BE49-F238E27FC236}">
                <a16:creationId xmlns:a16="http://schemas.microsoft.com/office/drawing/2014/main" id="{7F8516C4-BF9E-B49F-AF72-3F5A561B0DE1}"/>
              </a:ext>
            </a:extLst>
          </p:cNvPr>
          <p:cNvSpPr>
            <a:spLocks noGrp="1"/>
          </p:cNvSpPr>
          <p:nvPr>
            <p:ph idx="1"/>
          </p:nvPr>
        </p:nvSpPr>
        <p:spPr>
          <a:xfrm>
            <a:off x="723900" y="1427585"/>
            <a:ext cx="7772400" cy="4837113"/>
          </a:xfrm>
        </p:spPr>
        <p:txBody>
          <a:bodyPr/>
          <a:lstStyle/>
          <a:p>
            <a:r>
              <a:rPr lang="en-GB" dirty="0"/>
              <a:t>Steps</a:t>
            </a:r>
          </a:p>
          <a:p>
            <a:pPr lvl="1"/>
            <a:r>
              <a:rPr lang="en-GB" dirty="0"/>
              <a:t>1) Download Visual Studio Code </a:t>
            </a:r>
            <a:r>
              <a:rPr lang="it-IT" dirty="0">
                <a:hlinkClick r:id="rId2"/>
              </a:rPr>
              <a:t>Visual Studio Code - Code Editing. </a:t>
            </a:r>
            <a:r>
              <a:rPr lang="it-IT" dirty="0" err="1">
                <a:hlinkClick r:id="rId2"/>
              </a:rPr>
              <a:t>Redefined</a:t>
            </a:r>
            <a:endParaRPr lang="it-IT" dirty="0"/>
          </a:p>
        </p:txBody>
      </p:sp>
      <p:sp>
        <p:nvSpPr>
          <p:cNvPr id="4" name="Slide Number Placeholder 3">
            <a:extLst>
              <a:ext uri="{FF2B5EF4-FFF2-40B4-BE49-F238E27FC236}">
                <a16:creationId xmlns:a16="http://schemas.microsoft.com/office/drawing/2014/main" id="{795DB321-A177-31D1-7D10-E9D1A87FFE8C}"/>
              </a:ext>
            </a:extLst>
          </p:cNvPr>
          <p:cNvSpPr>
            <a:spLocks noGrp="1"/>
          </p:cNvSpPr>
          <p:nvPr>
            <p:ph type="sldNum" sz="quarter" idx="10"/>
          </p:nvPr>
        </p:nvSpPr>
        <p:spPr/>
        <p:txBody>
          <a:bodyPr/>
          <a:lstStyle/>
          <a:p>
            <a:pPr>
              <a:defRPr/>
            </a:pPr>
            <a:fld id="{C0C129EA-2822-4902-B97F-67B28F501226}" type="slidenum">
              <a:rPr lang="en-US" altLang="en-US" smtClean="0"/>
              <a:pPr>
                <a:defRPr/>
              </a:pPr>
              <a:t>4</a:t>
            </a:fld>
            <a:endParaRPr lang="en-US" altLang="en-US" dirty="0"/>
          </a:p>
        </p:txBody>
      </p:sp>
      <p:pic>
        <p:nvPicPr>
          <p:cNvPr id="7" name="Picture 6">
            <a:extLst>
              <a:ext uri="{FF2B5EF4-FFF2-40B4-BE49-F238E27FC236}">
                <a16:creationId xmlns:a16="http://schemas.microsoft.com/office/drawing/2014/main" id="{D56313AE-E400-7886-90D7-C5F205F5F640}"/>
              </a:ext>
            </a:extLst>
          </p:cNvPr>
          <p:cNvPicPr>
            <a:picLocks noChangeAspect="1"/>
          </p:cNvPicPr>
          <p:nvPr/>
        </p:nvPicPr>
        <p:blipFill>
          <a:blip r:embed="rId3"/>
          <a:stretch>
            <a:fillRect/>
          </a:stretch>
        </p:blipFill>
        <p:spPr>
          <a:xfrm>
            <a:off x="1561402" y="2664213"/>
            <a:ext cx="6775345" cy="3428676"/>
          </a:xfrm>
          <a:prstGeom prst="rect">
            <a:avLst/>
          </a:prstGeom>
        </p:spPr>
      </p:pic>
    </p:spTree>
    <p:extLst>
      <p:ext uri="{BB962C8B-B14F-4D97-AF65-F5344CB8AC3E}">
        <p14:creationId xmlns:p14="http://schemas.microsoft.com/office/powerpoint/2010/main" val="3744591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ChangeArrowheads="1"/>
          </p:cNvSpPr>
          <p:nvPr/>
        </p:nvSpPr>
        <p:spPr bwMode="auto">
          <a:xfrm>
            <a:off x="685800"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800" dirty="0">
                <a:solidFill>
                  <a:srgbClr val="3333CC"/>
                </a:solidFill>
              </a:rPr>
              <a:t>Plain CNN Architecture </a:t>
            </a:r>
          </a:p>
        </p:txBody>
      </p:sp>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40</a:t>
            </a:fld>
            <a:endParaRPr lang="en-US" altLang="en-US" sz="1400">
              <a:solidFill>
                <a:srgbClr val="1C1C1C"/>
              </a:solidFill>
              <a:latin typeface="Tahoma" panose="020B0604030504040204" pitchFamily="34" charset="0"/>
            </a:endParaRPr>
          </a:p>
        </p:txBody>
      </p:sp>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3"/>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4"/>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40</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72" name="Rectangle 71"/>
          <p:cNvSpPr/>
          <p:nvPr/>
        </p:nvSpPr>
        <p:spPr bwMode="auto">
          <a:xfrm>
            <a:off x="4580499" y="954882"/>
            <a:ext cx="64082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nvGrpSpPr>
          <p:cNvPr id="186372" name="Group 186371"/>
          <p:cNvGrpSpPr/>
          <p:nvPr/>
        </p:nvGrpSpPr>
        <p:grpSpPr>
          <a:xfrm>
            <a:off x="685802" y="1019552"/>
            <a:ext cx="4619969" cy="5219880"/>
            <a:chOff x="685800" y="1019552"/>
            <a:chExt cx="4619969" cy="5219880"/>
          </a:xfrm>
        </p:grpSpPr>
        <p:pic>
          <p:nvPicPr>
            <p:cNvPr id="186369" name="Picture 186368"/>
            <p:cNvPicPr>
              <a:picLocks noChangeAspect="1"/>
            </p:cNvPicPr>
            <p:nvPr/>
          </p:nvPicPr>
          <p:blipFill>
            <a:blip r:embed="rId5"/>
            <a:stretch>
              <a:fillRect/>
            </a:stretch>
          </p:blipFill>
          <p:spPr>
            <a:xfrm>
              <a:off x="3920766" y="1112958"/>
              <a:ext cx="1385003" cy="2800447"/>
            </a:xfrm>
            <a:prstGeom prst="rect">
              <a:avLst/>
            </a:prstGeom>
          </p:spPr>
        </p:pic>
        <p:pic>
          <p:nvPicPr>
            <p:cNvPr id="4" name="Picture 3"/>
            <p:cNvPicPr>
              <a:picLocks noChangeAspect="1"/>
            </p:cNvPicPr>
            <p:nvPr/>
          </p:nvPicPr>
          <p:blipFill>
            <a:blip r:embed="rId6"/>
            <a:stretch>
              <a:fillRect/>
            </a:stretch>
          </p:blipFill>
          <p:spPr>
            <a:xfrm>
              <a:off x="685800" y="1211534"/>
              <a:ext cx="1464896" cy="4737947"/>
            </a:xfrm>
            <a:prstGeom prst="rect">
              <a:avLst/>
            </a:prstGeom>
          </p:spPr>
        </p:pic>
        <p:pic>
          <p:nvPicPr>
            <p:cNvPr id="6" name="Picture 5"/>
            <p:cNvPicPr>
              <a:picLocks noChangeAspect="1"/>
            </p:cNvPicPr>
            <p:nvPr/>
          </p:nvPicPr>
          <p:blipFill>
            <a:blip r:embed="rId7"/>
            <a:stretch>
              <a:fillRect/>
            </a:stretch>
          </p:blipFill>
          <p:spPr>
            <a:xfrm>
              <a:off x="2347120" y="1112958"/>
              <a:ext cx="1453339" cy="4836523"/>
            </a:xfrm>
            <a:prstGeom prst="rect">
              <a:avLst/>
            </a:prstGeom>
          </p:spPr>
        </p:pic>
        <p:grpSp>
          <p:nvGrpSpPr>
            <p:cNvPr id="59" name="Group 58"/>
            <p:cNvGrpSpPr/>
            <p:nvPr/>
          </p:nvGrpSpPr>
          <p:grpSpPr>
            <a:xfrm>
              <a:off x="1431647" y="1029529"/>
              <a:ext cx="1565232" cy="5073245"/>
              <a:chOff x="1431647" y="1029529"/>
              <a:chExt cx="1565232" cy="5073245"/>
            </a:xfrm>
          </p:grpSpPr>
          <p:cxnSp>
            <p:nvCxnSpPr>
              <p:cNvPr id="26" name="Straight Connector 25"/>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31" name="Straight Connector 30"/>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48" name="Straight Connector 47"/>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7" name="Straight Connector 56"/>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8" name="Straight Connector 57"/>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grpSp>
          <p:nvGrpSpPr>
            <p:cNvPr id="62" name="Group 61"/>
            <p:cNvGrpSpPr/>
            <p:nvPr/>
          </p:nvGrpSpPr>
          <p:grpSpPr>
            <a:xfrm>
              <a:off x="3003390" y="1019552"/>
              <a:ext cx="1565232" cy="5073245"/>
              <a:chOff x="1431647" y="1029529"/>
              <a:chExt cx="1565232" cy="5073245"/>
            </a:xfrm>
          </p:grpSpPr>
          <p:cxnSp>
            <p:nvCxnSpPr>
              <p:cNvPr id="63" name="Straight Connector 62"/>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4" name="Straight Connector 63"/>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5" name="Straight Connector 64"/>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6" name="Straight Connector 65"/>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7" name="Straight Connector 66"/>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sp>
          <p:nvSpPr>
            <p:cNvPr id="73" name="Rectangle 72"/>
            <p:cNvSpPr/>
            <p:nvPr/>
          </p:nvSpPr>
          <p:spPr bwMode="auto">
            <a:xfrm>
              <a:off x="3134957" y="5931655"/>
              <a:ext cx="26696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sp>
        <p:nvSpPr>
          <p:cNvPr id="74" name="TextBox 7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86373" name="TextBox 186372"/>
          <p:cNvSpPr txBox="1"/>
          <p:nvPr/>
        </p:nvSpPr>
        <p:spPr>
          <a:xfrm>
            <a:off x="6020476" y="1416108"/>
            <a:ext cx="184731" cy="307777"/>
          </a:xfrm>
          <a:prstGeom prst="rect">
            <a:avLst/>
          </a:prstGeom>
          <a:noFill/>
        </p:spPr>
        <p:txBody>
          <a:bodyPr wrap="none" rtlCol="0">
            <a:spAutoFit/>
          </a:bodyPr>
          <a:lstStyle/>
          <a:p>
            <a:endParaRPr lang="en-US" dirty="0"/>
          </a:p>
        </p:txBody>
      </p:sp>
      <p:sp>
        <p:nvSpPr>
          <p:cNvPr id="3" name="Rettangolo 2"/>
          <p:cNvSpPr/>
          <p:nvPr/>
        </p:nvSpPr>
        <p:spPr bwMode="auto">
          <a:xfrm>
            <a:off x="1451229" y="2818538"/>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0" name="Rettangolo 29"/>
          <p:cNvSpPr/>
          <p:nvPr/>
        </p:nvSpPr>
        <p:spPr bwMode="auto">
          <a:xfrm rot="5400000">
            <a:off x="1795612" y="3025409"/>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2" name="Rettangolo 31"/>
          <p:cNvSpPr/>
          <p:nvPr/>
        </p:nvSpPr>
        <p:spPr bwMode="auto">
          <a:xfrm>
            <a:off x="1447108" y="3403520"/>
            <a:ext cx="500732"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3" name="Rettangolo 32"/>
          <p:cNvSpPr/>
          <p:nvPr/>
        </p:nvSpPr>
        <p:spPr bwMode="auto">
          <a:xfrm rot="5400000">
            <a:off x="1795612" y="3630835"/>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4" name="Rettangolo 33"/>
          <p:cNvSpPr/>
          <p:nvPr/>
        </p:nvSpPr>
        <p:spPr bwMode="auto">
          <a:xfrm>
            <a:off x="1452716" y="3989471"/>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5" name="Rettangolo 34"/>
          <p:cNvSpPr/>
          <p:nvPr/>
        </p:nvSpPr>
        <p:spPr bwMode="auto">
          <a:xfrm rot="5400000">
            <a:off x="1758788" y="4314324"/>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6" name="Rettangolo 35"/>
          <p:cNvSpPr/>
          <p:nvPr/>
        </p:nvSpPr>
        <p:spPr bwMode="auto">
          <a:xfrm>
            <a:off x="1447110" y="4605501"/>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7" name="Rettangolo 36"/>
          <p:cNvSpPr/>
          <p:nvPr/>
        </p:nvSpPr>
        <p:spPr bwMode="auto">
          <a:xfrm>
            <a:off x="1449392" y="5215949"/>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8" name="Rettangolo 37"/>
          <p:cNvSpPr/>
          <p:nvPr/>
        </p:nvSpPr>
        <p:spPr bwMode="auto">
          <a:xfrm>
            <a:off x="1447110" y="4622720"/>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39" name="Rettangolo 38"/>
          <p:cNvSpPr/>
          <p:nvPr/>
        </p:nvSpPr>
        <p:spPr bwMode="auto">
          <a:xfrm>
            <a:off x="1459870" y="5831396"/>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0" name="Rettangolo 39"/>
          <p:cNvSpPr/>
          <p:nvPr/>
        </p:nvSpPr>
        <p:spPr bwMode="auto">
          <a:xfrm>
            <a:off x="3007907" y="996057"/>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1" name="Rettangolo 40"/>
          <p:cNvSpPr/>
          <p:nvPr/>
        </p:nvSpPr>
        <p:spPr bwMode="auto">
          <a:xfrm>
            <a:off x="3015789" y="1616856"/>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2" name="Rettangolo 41"/>
          <p:cNvSpPr/>
          <p:nvPr/>
        </p:nvSpPr>
        <p:spPr bwMode="auto">
          <a:xfrm>
            <a:off x="3015788" y="2210227"/>
            <a:ext cx="507806"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3" name="Rettangolo 42"/>
          <p:cNvSpPr/>
          <p:nvPr/>
        </p:nvSpPr>
        <p:spPr bwMode="auto">
          <a:xfrm>
            <a:off x="3009696" y="2805797"/>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4" name="Rettangolo 43"/>
          <p:cNvSpPr/>
          <p:nvPr/>
        </p:nvSpPr>
        <p:spPr bwMode="auto">
          <a:xfrm>
            <a:off x="3017579" y="3407051"/>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5" name="Rettangolo 44"/>
          <p:cNvSpPr/>
          <p:nvPr/>
        </p:nvSpPr>
        <p:spPr bwMode="auto">
          <a:xfrm>
            <a:off x="3017726" y="4000423"/>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6" name="Rettangolo 45"/>
          <p:cNvSpPr/>
          <p:nvPr/>
        </p:nvSpPr>
        <p:spPr bwMode="auto">
          <a:xfrm>
            <a:off x="3020244" y="4613851"/>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7" name="Rettangolo 46"/>
          <p:cNvSpPr/>
          <p:nvPr/>
        </p:nvSpPr>
        <p:spPr bwMode="auto">
          <a:xfrm>
            <a:off x="3031151" y="5207222"/>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49" name="Rettangolo 48"/>
          <p:cNvSpPr/>
          <p:nvPr/>
        </p:nvSpPr>
        <p:spPr bwMode="auto">
          <a:xfrm>
            <a:off x="4579651" y="1016231"/>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0" name="Rettangolo 49"/>
          <p:cNvSpPr/>
          <p:nvPr/>
        </p:nvSpPr>
        <p:spPr bwMode="auto">
          <a:xfrm>
            <a:off x="4577158" y="1664154"/>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1" name="Rettangolo 50"/>
          <p:cNvSpPr/>
          <p:nvPr/>
        </p:nvSpPr>
        <p:spPr bwMode="auto">
          <a:xfrm>
            <a:off x="4577158" y="2295741"/>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2" name="Rettangolo 51"/>
          <p:cNvSpPr/>
          <p:nvPr/>
        </p:nvSpPr>
        <p:spPr bwMode="auto">
          <a:xfrm>
            <a:off x="4589128" y="2966984"/>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3" name="Rettangolo 52"/>
          <p:cNvSpPr/>
          <p:nvPr/>
        </p:nvSpPr>
        <p:spPr bwMode="auto">
          <a:xfrm rot="5400000">
            <a:off x="3342426" y="1316149"/>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4" name="Rettangolo 53"/>
          <p:cNvSpPr/>
          <p:nvPr/>
        </p:nvSpPr>
        <p:spPr bwMode="auto">
          <a:xfrm rot="5400000">
            <a:off x="3347339" y="1824806"/>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5" name="Rettangolo 54"/>
          <p:cNvSpPr/>
          <p:nvPr/>
        </p:nvSpPr>
        <p:spPr bwMode="auto">
          <a:xfrm rot="5400000">
            <a:off x="3341122" y="2419863"/>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56" name="Rettangolo 55"/>
          <p:cNvSpPr/>
          <p:nvPr/>
        </p:nvSpPr>
        <p:spPr bwMode="auto">
          <a:xfrm rot="5400000">
            <a:off x="3340873" y="3021081"/>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60" name="Rettangolo 59"/>
          <p:cNvSpPr/>
          <p:nvPr/>
        </p:nvSpPr>
        <p:spPr bwMode="auto">
          <a:xfrm rot="5400000">
            <a:off x="3317373" y="3606970"/>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61" name="Rettangolo 60"/>
          <p:cNvSpPr/>
          <p:nvPr/>
        </p:nvSpPr>
        <p:spPr bwMode="auto">
          <a:xfrm rot="5400000">
            <a:off x="3340873" y="4228452"/>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68" name="Rettangolo 67"/>
          <p:cNvSpPr/>
          <p:nvPr/>
        </p:nvSpPr>
        <p:spPr bwMode="auto">
          <a:xfrm rot="5400000">
            <a:off x="3351415" y="4827053"/>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69" name="Rettangolo 68"/>
          <p:cNvSpPr/>
          <p:nvPr/>
        </p:nvSpPr>
        <p:spPr bwMode="auto">
          <a:xfrm rot="5400000">
            <a:off x="3347338" y="5414134"/>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0" name="Rettangolo 69"/>
          <p:cNvSpPr/>
          <p:nvPr/>
        </p:nvSpPr>
        <p:spPr bwMode="auto">
          <a:xfrm rot="5400000">
            <a:off x="4893532" y="1282385"/>
            <a:ext cx="56414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1" name="Rettangolo 70"/>
          <p:cNvSpPr/>
          <p:nvPr/>
        </p:nvSpPr>
        <p:spPr bwMode="auto">
          <a:xfrm rot="5400000">
            <a:off x="3499738" y="5566534"/>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5" name="Rettangolo 74"/>
          <p:cNvSpPr/>
          <p:nvPr/>
        </p:nvSpPr>
        <p:spPr bwMode="auto">
          <a:xfrm rot="5400000">
            <a:off x="4893531" y="1878213"/>
            <a:ext cx="56414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6" name="Rettangolo 75"/>
          <p:cNvSpPr/>
          <p:nvPr/>
        </p:nvSpPr>
        <p:spPr bwMode="auto">
          <a:xfrm rot="5400000">
            <a:off x="4893530" y="2486692"/>
            <a:ext cx="56414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7" name="Rettangolo 76"/>
          <p:cNvSpPr/>
          <p:nvPr/>
        </p:nvSpPr>
        <p:spPr bwMode="auto">
          <a:xfrm rot="2420575">
            <a:off x="4949546" y="2988922"/>
            <a:ext cx="56414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8" name="Rettangolo 77"/>
          <p:cNvSpPr/>
          <p:nvPr/>
        </p:nvSpPr>
        <p:spPr bwMode="auto">
          <a:xfrm rot="5400000">
            <a:off x="1799936" y="4808721"/>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79" name="Rettangolo 78"/>
          <p:cNvSpPr/>
          <p:nvPr/>
        </p:nvSpPr>
        <p:spPr bwMode="auto">
          <a:xfrm rot="5400000">
            <a:off x="1768766" y="5435811"/>
            <a:ext cx="496613"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80" name="Rettangolo 79"/>
          <p:cNvSpPr/>
          <p:nvPr/>
        </p:nvSpPr>
        <p:spPr bwMode="auto">
          <a:xfrm>
            <a:off x="3004879" y="5816329"/>
            <a:ext cx="58103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a:p>
        </p:txBody>
      </p:sp>
      <p:sp>
        <p:nvSpPr>
          <p:cNvPr id="81" name="Rettangolo 80"/>
          <p:cNvSpPr/>
          <p:nvPr/>
        </p:nvSpPr>
        <p:spPr bwMode="auto">
          <a:xfrm>
            <a:off x="835699" y="1246664"/>
            <a:ext cx="126394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GB" dirty="0"/>
          </a:p>
        </p:txBody>
      </p:sp>
      <p:pic>
        <p:nvPicPr>
          <p:cNvPr id="2" name="Immagin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6217" y="4230855"/>
            <a:ext cx="4666747" cy="1785472"/>
          </a:xfrm>
          <a:prstGeom prst="rect">
            <a:avLst/>
          </a:prstGeom>
        </p:spPr>
      </p:pic>
    </p:spTree>
    <p:extLst>
      <p:ext uri="{BB962C8B-B14F-4D97-AF65-F5344CB8AC3E}">
        <p14:creationId xmlns:p14="http://schemas.microsoft.com/office/powerpoint/2010/main" val="1344593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41</a:t>
            </a:fld>
            <a:endParaRPr lang="en-US" altLang="en-US" sz="1400">
              <a:solidFill>
                <a:schemeClr val="bg2"/>
              </a:solidFill>
              <a:latin typeface="Tahoma" panose="020B0604030504040204" pitchFamily="34" charset="0"/>
            </a:endParaRPr>
          </a:p>
        </p:txBody>
      </p:sp>
      <p:sp>
        <p:nvSpPr>
          <p:cNvPr id="2" name="TextBox 1"/>
          <p:cNvSpPr txBox="1"/>
          <p:nvPr/>
        </p:nvSpPr>
        <p:spPr>
          <a:xfrm>
            <a:off x="3593675" y="212436"/>
            <a:ext cx="1983236" cy="523220"/>
          </a:xfrm>
          <a:prstGeom prst="rect">
            <a:avLst/>
          </a:prstGeom>
          <a:noFill/>
        </p:spPr>
        <p:txBody>
          <a:bodyPr wrap="none" rtlCol="0">
            <a:spAutoFit/>
          </a:bodyPr>
          <a:lstStyle/>
          <a:p>
            <a:pPr algn="ctr"/>
            <a:r>
              <a:rPr lang="en-US" sz="2800" dirty="0">
                <a:solidFill>
                  <a:srgbClr val="3333CC"/>
                </a:solidFill>
              </a:rPr>
              <a:t>Plain CNN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53" name="Rectangle 3"/>
          <p:cNvSpPr/>
          <p:nvPr/>
        </p:nvSpPr>
        <p:spPr>
          <a:xfrm>
            <a:off x="563420" y="1105807"/>
            <a:ext cx="8317823" cy="4930581"/>
          </a:xfrm>
          <a:prstGeom prst="rect">
            <a:avLst/>
          </a:prstGeom>
        </p:spPr>
        <p:txBody>
          <a:bodyPr wrap="square">
            <a:spAutoFit/>
          </a:bodyPr>
          <a:lstStyle/>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Let us suppose we have an input </a:t>
            </a:r>
            <a:r>
              <a:rPr lang="en-US" sz="2400" b="0" i="1" dirty="0">
                <a:solidFill>
                  <a:schemeClr val="tx1"/>
                </a:solidFill>
                <a:latin typeface="Times New Roman" panose="02020603050405020304" pitchFamily="18" charset="0"/>
              </a:rPr>
              <a:t>X</a:t>
            </a:r>
            <a:r>
              <a:rPr lang="en-US" sz="2400" b="0" dirty="0">
                <a:solidFill>
                  <a:schemeClr val="tx1"/>
                </a:solidFill>
                <a:latin typeface="Times New Roman" panose="02020603050405020304" pitchFamily="18" charset="0"/>
              </a:rPr>
              <a:t> to an initial deep model which outputs </a:t>
            </a:r>
            <a:r>
              <a:rPr lang="en-US" sz="2400" b="0" i="1" dirty="0">
                <a:solidFill>
                  <a:schemeClr val="tx1"/>
                </a:solidFill>
                <a:latin typeface="Times New Roman" panose="02020603050405020304" pitchFamily="18" charset="0"/>
              </a:rPr>
              <a:t>f(X)</a:t>
            </a:r>
          </a:p>
          <a:p>
            <a:pPr eaLnBrk="1" hangingPunct="1">
              <a:spcBef>
                <a:spcPct val="10000"/>
              </a:spcBef>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Let us suppose that the underlying map we want to learn is </a:t>
            </a:r>
            <a:r>
              <a:rPr lang="en-US" sz="2400" b="0" i="1" dirty="0">
                <a:solidFill>
                  <a:schemeClr val="tx1"/>
                </a:solidFill>
                <a:latin typeface="Times New Roman" panose="02020603050405020304" pitchFamily="18" charset="0"/>
              </a:rPr>
              <a:t>H(X) </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i="1" dirty="0">
                <a:solidFill>
                  <a:schemeClr val="tx1"/>
                </a:solidFill>
                <a:latin typeface="Times New Roman" panose="02020603050405020304" pitchFamily="18" charset="0"/>
              </a:rPr>
              <a:t>Hypothesis:</a:t>
            </a:r>
            <a:r>
              <a:rPr lang="en-US" sz="2400" b="0" dirty="0">
                <a:solidFill>
                  <a:schemeClr val="tx1"/>
                </a:solidFill>
                <a:latin typeface="Times New Roman" panose="02020603050405020304" pitchFamily="18" charset="0"/>
              </a:rPr>
              <a:t> Multiple non linear layers can approximate complex functions such </a:t>
            </a:r>
            <a:r>
              <a:rPr lang="en-US" sz="2400" b="0" i="1" dirty="0">
                <a:solidFill>
                  <a:schemeClr val="tx1"/>
                </a:solidFill>
                <a:latin typeface="Times New Roman" panose="02020603050405020304" pitchFamily="18" charset="0"/>
              </a:rPr>
              <a:t>H(X)</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a:buFont typeface="Wingdings" panose="05000000000000000000" pitchFamily="2" charset="2"/>
              <a:buChar char="v"/>
            </a:pPr>
            <a:endParaRPr lang="en-US" sz="1600" dirty="0"/>
          </a:p>
          <a:p>
            <a:pPr marL="342900" indent="-342900" eaLnBrk="1" hangingPunct="1">
              <a:spcBef>
                <a:spcPct val="10000"/>
              </a:spcBef>
              <a:buFont typeface="Wingdings" panose="05000000000000000000" pitchFamily="2" charset="2"/>
              <a:buChar char="v"/>
            </a:pPr>
            <a:endParaRPr lang="en-US" sz="1600" dirty="0"/>
          </a:p>
        </p:txBody>
      </p:sp>
      <mc:AlternateContent xmlns:mc="http://schemas.openxmlformats.org/markup-compatibility/2006" xmlns:a14="http://schemas.microsoft.com/office/drawing/2010/main">
        <mc:Choice Requires="a14">
          <p:sp>
            <p:nvSpPr>
              <p:cNvPr id="58" name="TextBox 35"/>
              <p:cNvSpPr txBox="1"/>
              <p:nvPr/>
            </p:nvSpPr>
            <p:spPr>
              <a:xfrm>
                <a:off x="3013313" y="5290047"/>
                <a:ext cx="894989" cy="338554"/>
              </a:xfrm>
              <a:prstGeom prst="rect">
                <a:avLst/>
              </a:prstGeom>
              <a:noFill/>
            </p:spPr>
            <p:txBody>
              <a:bodyPr wrap="none" rtlCol="0">
                <a:spAutoFit/>
              </a:bodyPr>
              <a:lstStyle/>
              <a:p>
                <a:r>
                  <a:rPr lang="en-US" sz="1600" b="0" i="1" dirty="0"/>
                  <a:t>y=</a:t>
                </a:r>
                <a14:m>
                  <m:oMath xmlns:m="http://schemas.openxmlformats.org/officeDocument/2006/math">
                    <m:r>
                      <a:rPr lang="en-US" sz="1600" b="0" i="1" dirty="0">
                        <a:latin typeface="Cambria Math" panose="02040503050406030204" pitchFamily="18" charset="0"/>
                      </a:rPr>
                      <m:t>𝑓</m:t>
                    </m:r>
                    <m:r>
                      <a:rPr lang="en-US" sz="1600" b="0" i="1" dirty="0">
                        <a:latin typeface="Cambria Math" panose="02040503050406030204" pitchFamily="18" charset="0"/>
                      </a:rPr>
                      <m:t>(</m:t>
                    </m:r>
                    <m:r>
                      <a:rPr lang="en-US" sz="1600" b="0" i="1" dirty="0">
                        <a:latin typeface="Cambria Math" panose="02040503050406030204" pitchFamily="18" charset="0"/>
                      </a:rPr>
                      <m:t>𝑋</m:t>
                    </m:r>
                    <m:r>
                      <a:rPr lang="en-US" sz="1600" b="0" i="1" dirty="0">
                        <a:latin typeface="Cambria Math" panose="02040503050406030204" pitchFamily="18" charset="0"/>
                      </a:rPr>
                      <m:t>)</m:t>
                    </m:r>
                  </m:oMath>
                </a14:m>
                <a:endParaRPr lang="en-US" sz="1600" b="0" i="1" dirty="0"/>
              </a:p>
            </p:txBody>
          </p:sp>
        </mc:Choice>
        <mc:Fallback xmlns="">
          <p:sp>
            <p:nvSpPr>
              <p:cNvPr id="58" name="TextBox 35"/>
              <p:cNvSpPr txBox="1">
                <a:spLocks noRot="1" noChangeAspect="1" noMove="1" noResize="1" noEditPoints="1" noAdjustHandles="1" noChangeArrowheads="1" noChangeShapeType="1" noTextEdit="1"/>
              </p:cNvSpPr>
              <p:nvPr/>
            </p:nvSpPr>
            <p:spPr>
              <a:xfrm>
                <a:off x="3013313" y="5290047"/>
                <a:ext cx="894989" cy="338554"/>
              </a:xfrm>
              <a:prstGeom prst="rect">
                <a:avLst/>
              </a:prstGeom>
              <a:blipFill>
                <a:blip r:embed="rId5"/>
                <a:stretch>
                  <a:fillRect l="-3401" t="-5455" b="-23636"/>
                </a:stretch>
              </a:blipFill>
            </p:spPr>
            <p:txBody>
              <a:bodyPr/>
              <a:lstStyle/>
              <a:p>
                <a:r>
                  <a:rPr lang="en-GB">
                    <a:noFill/>
                  </a:rPr>
                  <a:t> </a:t>
                </a:r>
              </a:p>
            </p:txBody>
          </p:sp>
        </mc:Fallback>
      </mc:AlternateContent>
      <p:sp>
        <p:nvSpPr>
          <p:cNvPr id="28" name="Rounded Rectangle 16"/>
          <p:cNvSpPr/>
          <p:nvPr/>
        </p:nvSpPr>
        <p:spPr>
          <a:xfrm>
            <a:off x="1299778" y="5336194"/>
            <a:ext cx="1673389" cy="7076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9"/>
          <p:cNvSpPr txBox="1"/>
          <p:nvPr/>
        </p:nvSpPr>
        <p:spPr>
          <a:xfrm>
            <a:off x="1418867" y="5415450"/>
            <a:ext cx="1375698" cy="584775"/>
          </a:xfrm>
          <a:prstGeom prst="rect">
            <a:avLst/>
          </a:prstGeom>
          <a:noFill/>
        </p:spPr>
        <p:txBody>
          <a:bodyPr wrap="none" rtlCol="0">
            <a:spAutoFit/>
          </a:bodyPr>
          <a:lstStyle/>
          <a:p>
            <a:pPr algn="ctr"/>
            <a:r>
              <a:rPr lang="en-US" sz="1600" dirty="0"/>
              <a:t>Initial deep</a:t>
            </a:r>
          </a:p>
          <a:p>
            <a:pPr algn="ctr"/>
            <a:r>
              <a:rPr lang="en-US" sz="1600" dirty="0"/>
              <a:t>model</a:t>
            </a:r>
          </a:p>
        </p:txBody>
      </p:sp>
      <p:cxnSp>
        <p:nvCxnSpPr>
          <p:cNvPr id="30" name="Straight Arrow Connector 15"/>
          <p:cNvCxnSpPr/>
          <p:nvPr/>
        </p:nvCxnSpPr>
        <p:spPr>
          <a:xfrm>
            <a:off x="2980705" y="5671338"/>
            <a:ext cx="1117951" cy="116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15"/>
          <p:cNvCxnSpPr/>
          <p:nvPr/>
        </p:nvCxnSpPr>
        <p:spPr>
          <a:xfrm flipV="1">
            <a:off x="696754" y="5659896"/>
            <a:ext cx="587315" cy="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696754" y="5329199"/>
                <a:ext cx="38363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𝑋</m:t>
                      </m:r>
                    </m:oMath>
                  </m:oMathPara>
                </a14:m>
                <a:endParaRPr lang="en-US" sz="1600" b="0" i="1" dirty="0"/>
              </a:p>
            </p:txBody>
          </p:sp>
        </mc:Choice>
        <mc:Fallback xmlns="">
          <p:sp>
            <p:nvSpPr>
              <p:cNvPr id="4" name="Rectangle 3"/>
              <p:cNvSpPr>
                <a:spLocks noRot="1" noChangeAspect="1" noMove="1" noResize="1" noEditPoints="1" noAdjustHandles="1" noChangeArrowheads="1" noChangeShapeType="1" noTextEdit="1"/>
              </p:cNvSpPr>
              <p:nvPr/>
            </p:nvSpPr>
            <p:spPr>
              <a:xfrm>
                <a:off x="696754" y="5329199"/>
                <a:ext cx="383631" cy="338554"/>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58657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42</a:t>
            </a:fld>
            <a:endParaRPr lang="en-US" altLang="en-US" sz="1400">
              <a:solidFill>
                <a:schemeClr val="bg2"/>
              </a:solidFill>
              <a:latin typeface="Tahoma" panose="020B0604030504040204" pitchFamily="34" charset="0"/>
            </a:endParaRPr>
          </a:p>
        </p:txBody>
      </p:sp>
      <p:sp>
        <p:nvSpPr>
          <p:cNvPr id="2" name="TextBox 1"/>
          <p:cNvSpPr txBox="1"/>
          <p:nvPr/>
        </p:nvSpPr>
        <p:spPr>
          <a:xfrm>
            <a:off x="3593675" y="212436"/>
            <a:ext cx="1983236" cy="523220"/>
          </a:xfrm>
          <a:prstGeom prst="rect">
            <a:avLst/>
          </a:prstGeom>
          <a:noFill/>
        </p:spPr>
        <p:txBody>
          <a:bodyPr wrap="none" rtlCol="0">
            <a:spAutoFit/>
          </a:bodyPr>
          <a:lstStyle/>
          <a:p>
            <a:pPr algn="ctr"/>
            <a:r>
              <a:rPr lang="en-US" sz="2800" dirty="0">
                <a:solidFill>
                  <a:srgbClr val="3333CC"/>
                </a:solidFill>
              </a:rPr>
              <a:t>Plain CNN</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53" name="Rectangle 3"/>
          <p:cNvSpPr/>
          <p:nvPr/>
        </p:nvSpPr>
        <p:spPr>
          <a:xfrm>
            <a:off x="563418" y="1105807"/>
            <a:ext cx="8328334" cy="3748719"/>
          </a:xfrm>
          <a:prstGeom prst="rect">
            <a:avLst/>
          </a:prstGeom>
        </p:spPr>
        <p:txBody>
          <a:bodyPr wrap="square">
            <a:spAutoFit/>
          </a:bodyPr>
          <a:lstStyle/>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We extend the model by adding some layers</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If </a:t>
            </a:r>
            <a:r>
              <a:rPr lang="en-US" sz="2400" b="0" i="1" dirty="0">
                <a:solidFill>
                  <a:schemeClr val="tx1"/>
                </a:solidFill>
                <a:latin typeface="Times New Roman" panose="02020603050405020304" pitchFamily="18" charset="0"/>
              </a:rPr>
              <a:t>f(X)</a:t>
            </a:r>
            <a:r>
              <a:rPr lang="en-US" sz="2400" b="0" dirty="0">
                <a:solidFill>
                  <a:schemeClr val="tx1"/>
                </a:solidFill>
                <a:latin typeface="Times New Roman" panose="02020603050405020304" pitchFamily="18" charset="0"/>
              </a:rPr>
              <a:t> is a already a good approximation of </a:t>
            </a:r>
            <a:r>
              <a:rPr lang="en-US" sz="2400" b="0" i="1" dirty="0">
                <a:solidFill>
                  <a:schemeClr val="tx1"/>
                </a:solidFill>
                <a:latin typeface="Times New Roman" panose="02020603050405020304" pitchFamily="18" charset="0"/>
              </a:rPr>
              <a:t>H(X)</a:t>
            </a:r>
            <a:r>
              <a:rPr lang="en-US" sz="2400" b="0" dirty="0">
                <a:solidFill>
                  <a:schemeClr val="tx1"/>
                </a:solidFill>
                <a:latin typeface="Times New Roman" panose="02020603050405020304" pitchFamily="18" charset="0"/>
              </a:rPr>
              <a:t> then </a:t>
            </a:r>
            <a:r>
              <a:rPr lang="en-US" sz="2400" b="0" i="1" dirty="0">
                <a:solidFill>
                  <a:schemeClr val="tx1"/>
                </a:solidFill>
                <a:latin typeface="Times New Roman" panose="02020603050405020304" pitchFamily="18" charset="0"/>
              </a:rPr>
              <a:t>f’(f(X)) </a:t>
            </a:r>
            <a:r>
              <a:rPr lang="en-US" sz="2400" b="0" dirty="0">
                <a:solidFill>
                  <a:schemeClr val="tx1"/>
                </a:solidFill>
                <a:latin typeface="Times New Roman" panose="02020603050405020304" pitchFamily="18" charset="0"/>
              </a:rPr>
              <a:t>should be at least as good as </a:t>
            </a:r>
            <a:r>
              <a:rPr lang="en-US" sz="2400" b="0" i="1" dirty="0">
                <a:solidFill>
                  <a:schemeClr val="tx1"/>
                </a:solidFill>
                <a:latin typeface="Times New Roman" panose="02020603050405020304" pitchFamily="18" charset="0"/>
              </a:rPr>
              <a:t>f(X)</a:t>
            </a:r>
            <a:r>
              <a:rPr lang="en-US" sz="2400" b="0" dirty="0">
                <a:solidFill>
                  <a:schemeClr val="tx1"/>
                </a:solidFill>
                <a:latin typeface="Times New Roman" panose="02020603050405020304" pitchFamily="18" charset="0"/>
              </a:rPr>
              <a:t> </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It means that the added layers should at least be able to learn the identity function </a:t>
            </a:r>
            <a:r>
              <a:rPr lang="en-US" sz="2400" b="0" i="1" dirty="0">
                <a:solidFill>
                  <a:schemeClr val="tx1"/>
                </a:solidFill>
                <a:latin typeface="Times New Roman" panose="02020603050405020304" pitchFamily="18" charset="0"/>
              </a:rPr>
              <a:t>I</a:t>
            </a:r>
            <a:r>
              <a:rPr lang="en-US" sz="2400" b="0" dirty="0">
                <a:solidFill>
                  <a:schemeClr val="tx1"/>
                </a:solidFill>
                <a:latin typeface="Times New Roman" panose="02020603050405020304" pitchFamily="18" charset="0"/>
              </a:rPr>
              <a:t> in order to have as output </a:t>
            </a:r>
            <a:r>
              <a:rPr lang="en-US" sz="2400" b="0" i="1" dirty="0">
                <a:solidFill>
                  <a:schemeClr val="tx1"/>
                </a:solidFill>
                <a:latin typeface="Times New Roman" panose="02020603050405020304" pitchFamily="18" charset="0"/>
              </a:rPr>
              <a:t>f(X)</a:t>
            </a: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a:buFont typeface="Wingdings" panose="05000000000000000000" pitchFamily="2" charset="2"/>
              <a:buChar char="v"/>
            </a:pPr>
            <a:endParaRPr lang="en-US" sz="1600" dirty="0"/>
          </a:p>
          <a:p>
            <a:pPr marL="342900" indent="-342900" eaLnBrk="1" hangingPunct="1">
              <a:spcBef>
                <a:spcPct val="10000"/>
              </a:spcBef>
              <a:buFont typeface="Wingdings" panose="05000000000000000000" pitchFamily="2" charset="2"/>
              <a:buChar char="v"/>
            </a:pPr>
            <a:endParaRPr lang="en-US" sz="1600" dirty="0"/>
          </a:p>
        </p:txBody>
      </p:sp>
      <mc:AlternateContent xmlns:mc="http://schemas.openxmlformats.org/markup-compatibility/2006" xmlns:a14="http://schemas.microsoft.com/office/drawing/2010/main">
        <mc:Choice Requires="a14">
          <p:sp>
            <p:nvSpPr>
              <p:cNvPr id="36" name="TextBox 36"/>
              <p:cNvSpPr txBox="1"/>
              <p:nvPr/>
            </p:nvSpPr>
            <p:spPr>
              <a:xfrm>
                <a:off x="6224760" y="5292215"/>
                <a:ext cx="1375698" cy="338554"/>
              </a:xfrm>
              <a:prstGeom prst="rect">
                <a:avLst/>
              </a:prstGeom>
              <a:noFill/>
            </p:spPr>
            <p:txBody>
              <a:bodyPr wrap="none" rtlCol="0">
                <a:spAutoFit/>
              </a:bodyPr>
              <a:lstStyle/>
              <a:p>
                <a14:m>
                  <m:oMath xmlns:m="http://schemas.openxmlformats.org/officeDocument/2006/math">
                    <m:r>
                      <a:rPr lang="en-US" sz="1600" b="0" i="1" dirty="0">
                        <a:solidFill>
                          <a:srgbClr val="FF0000"/>
                        </a:solidFill>
                        <a:latin typeface="Cambria Math" panose="02040503050406030204" pitchFamily="18" charset="0"/>
                      </a:rPr>
                      <m:t>𝑦</m:t>
                    </m:r>
                    <m:r>
                      <a:rPr lang="de-DE" sz="1600" b="0" i="1" dirty="0">
                        <a:solidFill>
                          <a:srgbClr val="FF0000"/>
                        </a:solidFill>
                        <a:latin typeface="Cambria Math" panose="02040503050406030204" pitchFamily="18" charset="0"/>
                      </a:rPr>
                      <m:t>′</m:t>
                    </m:r>
                    <m:r>
                      <a:rPr lang="en-US" sz="1600" b="0" i="1" dirty="0">
                        <a:solidFill>
                          <a:srgbClr val="FF0000"/>
                        </a:solidFill>
                        <a:latin typeface="Cambria Math" panose="02040503050406030204" pitchFamily="18" charset="0"/>
                      </a:rPr>
                      <m:t>=</m:t>
                    </m:r>
                    <m:r>
                      <a:rPr lang="en-US" sz="1600" b="0" i="1" dirty="0">
                        <a:solidFill>
                          <a:srgbClr val="FF0000"/>
                        </a:solidFill>
                        <a:latin typeface="Cambria Math" panose="02040503050406030204" pitchFamily="18" charset="0"/>
                      </a:rPr>
                      <m:t>𝑓</m:t>
                    </m:r>
                    <m:r>
                      <a:rPr lang="en-US" sz="1600" b="0" i="1" dirty="0">
                        <a:solidFill>
                          <a:srgbClr val="FF0000"/>
                        </a:solidFill>
                        <a:latin typeface="Cambria Math" panose="02040503050406030204" pitchFamily="18" charset="0"/>
                      </a:rPr>
                      <m:t>′(</m:t>
                    </m:r>
                    <m:r>
                      <a:rPr lang="en-US" sz="1600" b="0" i="1" dirty="0">
                        <a:solidFill>
                          <a:srgbClr val="FF0000"/>
                        </a:solidFill>
                        <a:latin typeface="Cambria Math" panose="02040503050406030204" pitchFamily="18" charset="0"/>
                      </a:rPr>
                      <m:t>𝑓</m:t>
                    </m:r>
                    <m:r>
                      <a:rPr lang="en-US" sz="1600" b="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𝑋</m:t>
                    </m:r>
                    <m:r>
                      <a:rPr lang="en-US" sz="1600" b="0" i="1" dirty="0">
                        <a:solidFill>
                          <a:srgbClr val="FF0000"/>
                        </a:solidFill>
                        <a:latin typeface="Cambria Math" panose="02040503050406030204" pitchFamily="18" charset="0"/>
                      </a:rPr>
                      <m:t>)</m:t>
                    </m:r>
                  </m:oMath>
                </a14:m>
                <a:r>
                  <a:rPr lang="en-US" sz="1600" b="0" dirty="0">
                    <a:solidFill>
                      <a:srgbClr val="FF0000"/>
                    </a:solidFill>
                  </a:rPr>
                  <a:t>)</a:t>
                </a:r>
              </a:p>
            </p:txBody>
          </p:sp>
        </mc:Choice>
        <mc:Fallback xmlns="">
          <p:sp>
            <p:nvSpPr>
              <p:cNvPr id="36" name="TextBox 36"/>
              <p:cNvSpPr txBox="1">
                <a:spLocks noRot="1" noChangeAspect="1" noMove="1" noResize="1" noEditPoints="1" noAdjustHandles="1" noChangeArrowheads="1" noChangeShapeType="1" noTextEdit="1"/>
              </p:cNvSpPr>
              <p:nvPr/>
            </p:nvSpPr>
            <p:spPr>
              <a:xfrm>
                <a:off x="6224760" y="5292215"/>
                <a:ext cx="1375698" cy="338554"/>
              </a:xfrm>
              <a:prstGeom prst="rect">
                <a:avLst/>
              </a:prstGeom>
              <a:blipFill>
                <a:blip r:embed="rId5"/>
                <a:stretch>
                  <a:fillRect t="-5357" r="-1770" b="-21429"/>
                </a:stretch>
              </a:blipFill>
            </p:spPr>
            <p:txBody>
              <a:bodyPr/>
              <a:lstStyle/>
              <a:p>
                <a:r>
                  <a:rPr lang="en-GB">
                    <a:noFill/>
                  </a:rPr>
                  <a:t> </a:t>
                </a:r>
              </a:p>
            </p:txBody>
          </p:sp>
        </mc:Fallback>
      </mc:AlternateContent>
      <p:sp>
        <p:nvSpPr>
          <p:cNvPr id="37" name="Rounded Rectangle 16"/>
          <p:cNvSpPr/>
          <p:nvPr/>
        </p:nvSpPr>
        <p:spPr>
          <a:xfrm>
            <a:off x="4106194" y="5320135"/>
            <a:ext cx="1877999" cy="7076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29"/>
          <p:cNvSpPr txBox="1"/>
          <p:nvPr/>
        </p:nvSpPr>
        <p:spPr>
          <a:xfrm>
            <a:off x="4186245" y="5504921"/>
            <a:ext cx="1689886" cy="338554"/>
          </a:xfrm>
          <a:prstGeom prst="rect">
            <a:avLst/>
          </a:prstGeom>
          <a:noFill/>
        </p:spPr>
        <p:txBody>
          <a:bodyPr wrap="none" rtlCol="0">
            <a:spAutoFit/>
          </a:bodyPr>
          <a:lstStyle/>
          <a:p>
            <a:r>
              <a:rPr lang="en-US" sz="1600" dirty="0">
                <a:solidFill>
                  <a:srgbClr val="FF0000"/>
                </a:solidFill>
              </a:rPr>
              <a:t>Stacked layers</a:t>
            </a:r>
          </a:p>
        </p:txBody>
      </p:sp>
      <p:cxnSp>
        <p:nvCxnSpPr>
          <p:cNvPr id="40" name="Straight Arrow Connector 15"/>
          <p:cNvCxnSpPr/>
          <p:nvPr/>
        </p:nvCxnSpPr>
        <p:spPr>
          <a:xfrm flipV="1">
            <a:off x="6028002" y="5713937"/>
            <a:ext cx="931597" cy="2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35"/>
              <p:cNvSpPr txBox="1"/>
              <p:nvPr/>
            </p:nvSpPr>
            <p:spPr>
              <a:xfrm>
                <a:off x="3013313" y="5290047"/>
                <a:ext cx="894989" cy="338554"/>
              </a:xfrm>
              <a:prstGeom prst="rect">
                <a:avLst/>
              </a:prstGeom>
              <a:noFill/>
            </p:spPr>
            <p:txBody>
              <a:bodyPr wrap="none" rtlCol="0">
                <a:spAutoFit/>
              </a:bodyPr>
              <a:lstStyle/>
              <a:p>
                <a:r>
                  <a:rPr lang="en-US" sz="1600" b="0" i="1" dirty="0"/>
                  <a:t>y=</a:t>
                </a:r>
                <a14:m>
                  <m:oMath xmlns:m="http://schemas.openxmlformats.org/officeDocument/2006/math">
                    <m:r>
                      <a:rPr lang="en-US" sz="1600" b="0" i="1" dirty="0">
                        <a:latin typeface="Cambria Math" panose="02040503050406030204" pitchFamily="18" charset="0"/>
                      </a:rPr>
                      <m:t>𝑓</m:t>
                    </m:r>
                    <m:r>
                      <a:rPr lang="en-US" sz="1600" b="0" i="1" dirty="0">
                        <a:latin typeface="Cambria Math" panose="02040503050406030204" pitchFamily="18" charset="0"/>
                      </a:rPr>
                      <m:t>(</m:t>
                    </m:r>
                    <m:r>
                      <a:rPr lang="en-US" sz="1600" b="0" i="1" dirty="0">
                        <a:latin typeface="Cambria Math" panose="02040503050406030204" pitchFamily="18" charset="0"/>
                      </a:rPr>
                      <m:t>𝑋</m:t>
                    </m:r>
                    <m:r>
                      <a:rPr lang="en-US" sz="1600" b="0" i="1" dirty="0">
                        <a:latin typeface="Cambria Math" panose="02040503050406030204" pitchFamily="18" charset="0"/>
                      </a:rPr>
                      <m:t>)</m:t>
                    </m:r>
                  </m:oMath>
                </a14:m>
                <a:endParaRPr lang="en-US" sz="1600" b="0" i="1" dirty="0"/>
              </a:p>
            </p:txBody>
          </p:sp>
        </mc:Choice>
        <mc:Fallback xmlns="">
          <p:sp>
            <p:nvSpPr>
              <p:cNvPr id="43" name="TextBox 35"/>
              <p:cNvSpPr txBox="1">
                <a:spLocks noRot="1" noChangeAspect="1" noMove="1" noResize="1" noEditPoints="1" noAdjustHandles="1" noChangeArrowheads="1" noChangeShapeType="1" noTextEdit="1"/>
              </p:cNvSpPr>
              <p:nvPr/>
            </p:nvSpPr>
            <p:spPr>
              <a:xfrm>
                <a:off x="3013313" y="5290047"/>
                <a:ext cx="894989" cy="338554"/>
              </a:xfrm>
              <a:prstGeom prst="rect">
                <a:avLst/>
              </a:prstGeom>
              <a:blipFill>
                <a:blip r:embed="rId6"/>
                <a:stretch>
                  <a:fillRect l="-3401" t="-5455" b="-23636"/>
                </a:stretch>
              </a:blipFill>
            </p:spPr>
            <p:txBody>
              <a:bodyPr/>
              <a:lstStyle/>
              <a:p>
                <a:r>
                  <a:rPr lang="en-GB">
                    <a:noFill/>
                  </a:rPr>
                  <a:t> </a:t>
                </a:r>
              </a:p>
            </p:txBody>
          </p:sp>
        </mc:Fallback>
      </mc:AlternateContent>
      <p:sp>
        <p:nvSpPr>
          <p:cNvPr id="44" name="Rounded Rectangle 16"/>
          <p:cNvSpPr/>
          <p:nvPr/>
        </p:nvSpPr>
        <p:spPr>
          <a:xfrm>
            <a:off x="1299778" y="5336194"/>
            <a:ext cx="1673389" cy="7076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29"/>
          <p:cNvSpPr txBox="1"/>
          <p:nvPr/>
        </p:nvSpPr>
        <p:spPr>
          <a:xfrm>
            <a:off x="1418867" y="5415450"/>
            <a:ext cx="1375698" cy="584775"/>
          </a:xfrm>
          <a:prstGeom prst="rect">
            <a:avLst/>
          </a:prstGeom>
          <a:noFill/>
        </p:spPr>
        <p:txBody>
          <a:bodyPr wrap="none" rtlCol="0">
            <a:spAutoFit/>
          </a:bodyPr>
          <a:lstStyle/>
          <a:p>
            <a:pPr algn="ctr"/>
            <a:r>
              <a:rPr lang="en-US" sz="1600" dirty="0"/>
              <a:t>Initial deep</a:t>
            </a:r>
          </a:p>
          <a:p>
            <a:pPr algn="ctr"/>
            <a:r>
              <a:rPr lang="en-US" sz="1600" dirty="0"/>
              <a:t>model</a:t>
            </a:r>
          </a:p>
        </p:txBody>
      </p:sp>
      <p:cxnSp>
        <p:nvCxnSpPr>
          <p:cNvPr id="46" name="Straight Arrow Connector 15"/>
          <p:cNvCxnSpPr/>
          <p:nvPr/>
        </p:nvCxnSpPr>
        <p:spPr>
          <a:xfrm>
            <a:off x="2980705" y="5671338"/>
            <a:ext cx="1117951" cy="116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5"/>
          <p:cNvCxnSpPr/>
          <p:nvPr/>
        </p:nvCxnSpPr>
        <p:spPr>
          <a:xfrm flipV="1">
            <a:off x="696754" y="5659896"/>
            <a:ext cx="587315" cy="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696754" y="5329199"/>
                <a:ext cx="38363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𝑋</m:t>
                      </m:r>
                    </m:oMath>
                  </m:oMathPara>
                </a14:m>
                <a:endParaRPr lang="en-US" sz="1600" b="0" i="1" dirty="0"/>
              </a:p>
            </p:txBody>
          </p:sp>
        </mc:Choice>
        <mc:Fallback xmlns="">
          <p:sp>
            <p:nvSpPr>
              <p:cNvPr id="48" name="Rectangle 47"/>
              <p:cNvSpPr>
                <a:spLocks noRot="1" noChangeAspect="1" noMove="1" noResize="1" noEditPoints="1" noAdjustHandles="1" noChangeArrowheads="1" noChangeShapeType="1" noTextEdit="1"/>
              </p:cNvSpPr>
              <p:nvPr/>
            </p:nvSpPr>
            <p:spPr>
              <a:xfrm>
                <a:off x="696754" y="5329199"/>
                <a:ext cx="383631" cy="338554"/>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76634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43</a:t>
            </a:fld>
            <a:endParaRPr lang="en-US" altLang="en-US" sz="1400">
              <a:solidFill>
                <a:schemeClr val="bg2"/>
              </a:solidFill>
              <a:latin typeface="Tahoma" panose="020B0604030504040204" pitchFamily="34" charset="0"/>
            </a:endParaRPr>
          </a:p>
        </p:txBody>
      </p:sp>
      <p:sp>
        <p:nvSpPr>
          <p:cNvPr id="2" name="TextBox 1"/>
          <p:cNvSpPr txBox="1"/>
          <p:nvPr/>
        </p:nvSpPr>
        <p:spPr>
          <a:xfrm>
            <a:off x="2875534" y="212436"/>
            <a:ext cx="3419527" cy="523220"/>
          </a:xfrm>
          <a:prstGeom prst="rect">
            <a:avLst/>
          </a:prstGeom>
          <a:noFill/>
        </p:spPr>
        <p:txBody>
          <a:bodyPr wrap="none" rtlCol="0">
            <a:spAutoFit/>
          </a:bodyPr>
          <a:lstStyle/>
          <a:p>
            <a:pPr algn="ctr"/>
            <a:r>
              <a:rPr lang="en-US" sz="2800" dirty="0">
                <a:solidFill>
                  <a:srgbClr val="3333CC"/>
                </a:solidFill>
              </a:rPr>
              <a:t>Residual Learning</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53" name="Rectangle 3"/>
          <p:cNvSpPr/>
          <p:nvPr/>
        </p:nvSpPr>
        <p:spPr>
          <a:xfrm>
            <a:off x="563418" y="1105805"/>
            <a:ext cx="8328334" cy="7565148"/>
          </a:xfrm>
          <a:prstGeom prst="rect">
            <a:avLst/>
          </a:prstGeom>
        </p:spPr>
        <p:txBody>
          <a:bodyPr wrap="square">
            <a:spAutoFit/>
          </a:bodyPr>
          <a:lstStyle/>
          <a:p>
            <a:pPr lvl="2" eaLnBrk="1" hangingPunct="1">
              <a:spcBef>
                <a:spcPct val="10000"/>
              </a:spcBef>
            </a:pPr>
            <a:endParaRPr lang="en-US" sz="8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It turns out that it is difficult for neural network to learn </a:t>
            </a:r>
            <a:r>
              <a:rPr lang="en-US" sz="2400" b="0" i="1" dirty="0">
                <a:solidFill>
                  <a:schemeClr val="tx1"/>
                </a:solidFill>
                <a:latin typeface="Times New Roman" panose="02020603050405020304" pitchFamily="18" charset="0"/>
              </a:rPr>
              <a:t>I</a:t>
            </a: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If multiple non linear layers are able to asymptotically approximate </a:t>
            </a:r>
            <a:r>
              <a:rPr lang="en-US" sz="2400" b="0" i="1" dirty="0">
                <a:solidFill>
                  <a:schemeClr val="tx1"/>
                </a:solidFill>
                <a:latin typeface="Times New Roman" panose="02020603050405020304" pitchFamily="18" charset="0"/>
              </a:rPr>
              <a:t>H(X) </a:t>
            </a: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They can also approximate the residual </a:t>
            </a:r>
            <a:r>
              <a:rPr lang="en-US" sz="2400" b="0" i="1" dirty="0">
                <a:solidFill>
                  <a:schemeClr val="tx1"/>
                </a:solidFill>
                <a:latin typeface="Times New Roman" panose="02020603050405020304" pitchFamily="18" charset="0"/>
              </a:rPr>
              <a:t>R(X)</a:t>
            </a:r>
            <a:r>
              <a:rPr lang="en-US" sz="2400" b="0" dirty="0">
                <a:solidFill>
                  <a:schemeClr val="tx1"/>
                </a:solidFill>
                <a:latin typeface="Times New Roman" panose="02020603050405020304" pitchFamily="18" charset="0"/>
              </a:rPr>
              <a:t>: </a:t>
            </a:r>
            <a:br>
              <a:rPr lang="en-US" sz="2400" b="0" dirty="0">
                <a:solidFill>
                  <a:schemeClr val="tx1"/>
                </a:solidFill>
                <a:latin typeface="Times New Roman" panose="02020603050405020304" pitchFamily="18" charset="0"/>
              </a:rPr>
            </a:br>
            <a:r>
              <a:rPr lang="en-US" sz="2400" b="0" dirty="0">
                <a:solidFill>
                  <a:schemeClr val="tx1"/>
                </a:solidFill>
                <a:latin typeface="Times New Roman" panose="02020603050405020304" pitchFamily="18" charset="0"/>
              </a:rPr>
              <a:t>			</a:t>
            </a:r>
            <a:r>
              <a:rPr lang="en-US" sz="2400" b="0" i="1" dirty="0">
                <a:solidFill>
                  <a:schemeClr val="tx1"/>
                </a:solidFill>
                <a:latin typeface="Times New Roman" panose="02020603050405020304" pitchFamily="18" charset="0"/>
              </a:rPr>
              <a:t>R(X) = H(X) – f(X)</a:t>
            </a: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Then H(X) can be obtained as:</a:t>
            </a:r>
          </a:p>
          <a:p>
            <a:pPr eaLnBrk="1" hangingPunct="1">
              <a:spcBef>
                <a:spcPct val="10000"/>
              </a:spcBef>
            </a:pPr>
            <a:r>
              <a:rPr lang="en-US" sz="2400" b="0" dirty="0">
                <a:solidFill>
                  <a:schemeClr val="tx1"/>
                </a:solidFill>
                <a:latin typeface="Times New Roman" panose="02020603050405020304" pitchFamily="18" charset="0"/>
              </a:rPr>
              <a:t>               	            </a:t>
            </a:r>
            <a:r>
              <a:rPr lang="en-US" sz="2400" b="0" i="1" dirty="0">
                <a:solidFill>
                  <a:schemeClr val="tx1"/>
                </a:solidFill>
                <a:latin typeface="Times New Roman" panose="02020603050405020304" pitchFamily="18" charset="0"/>
              </a:rPr>
              <a:t>H(X) = R(X) + f(X)</a:t>
            </a:r>
          </a:p>
          <a:p>
            <a:pPr eaLnBrk="1" hangingPunct="1">
              <a:spcBef>
                <a:spcPct val="10000"/>
              </a:spcBef>
            </a:pPr>
            <a:r>
              <a:rPr lang="en-US" sz="2400" b="0" dirty="0">
                <a:solidFill>
                  <a:schemeClr val="tx1"/>
                </a:solidFill>
                <a:latin typeface="Times New Roman" panose="02020603050405020304" pitchFamily="18" charset="0"/>
              </a:rPr>
              <a:t>		</a:t>
            </a:r>
          </a:p>
          <a:p>
            <a:pPr lvl="3" eaLnBrk="1" hangingPunct="1">
              <a:spcBef>
                <a:spcPct val="10000"/>
              </a:spcBef>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a:buFont typeface="Wingdings" panose="05000000000000000000" pitchFamily="2" charset="2"/>
              <a:buChar char="v"/>
            </a:pPr>
            <a:endParaRPr lang="en-US" sz="1600" dirty="0"/>
          </a:p>
          <a:p>
            <a:pPr marL="342900" indent="-342900" eaLnBrk="1" hangingPunct="1">
              <a:spcBef>
                <a:spcPct val="10000"/>
              </a:spcBef>
              <a:buFont typeface="Wingdings" panose="05000000000000000000" pitchFamily="2" charset="2"/>
              <a:buChar char="v"/>
            </a:pPr>
            <a:endParaRPr lang="en-US" sz="1600" dirty="0"/>
          </a:p>
        </p:txBody>
      </p:sp>
    </p:spTree>
    <p:extLst>
      <p:ext uri="{BB962C8B-B14F-4D97-AF65-F5344CB8AC3E}">
        <p14:creationId xmlns:p14="http://schemas.microsoft.com/office/powerpoint/2010/main" val="1811642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
          <p:cNvSpPr/>
          <p:nvPr/>
        </p:nvSpPr>
        <p:spPr>
          <a:xfrm>
            <a:off x="563418" y="1105805"/>
            <a:ext cx="8328334" cy="5570756"/>
          </a:xfrm>
          <a:prstGeom prst="rect">
            <a:avLst/>
          </a:prstGeom>
        </p:spPr>
        <p:txBody>
          <a:bodyPr wrap="square">
            <a:spAutoFit/>
          </a:bodyPr>
          <a:lstStyle/>
          <a:p>
            <a:pPr lvl="2" eaLnBrk="1" hangingPunct="1">
              <a:spcBef>
                <a:spcPct val="10000"/>
              </a:spcBef>
            </a:pPr>
            <a:endParaRPr lang="en-US" sz="8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 </a:t>
            </a:r>
            <a:r>
              <a:rPr lang="en-US" sz="2400" b="0" dirty="0">
                <a:solidFill>
                  <a:srgbClr val="00B050"/>
                </a:solidFill>
                <a:latin typeface="Times New Roman" panose="02020603050405020304" pitchFamily="18" charset="0"/>
              </a:rPr>
              <a:t>Skip connection: </a:t>
            </a:r>
            <a:r>
              <a:rPr lang="en-US" sz="2400" b="0" dirty="0">
                <a:solidFill>
                  <a:schemeClr val="tx1"/>
                </a:solidFill>
                <a:latin typeface="Times New Roman" panose="02020603050405020304" pitchFamily="18" charset="0"/>
              </a:rPr>
              <a:t>connection that skip some layers </a:t>
            </a: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Through </a:t>
            </a:r>
            <a:r>
              <a:rPr lang="en-US" sz="2400" b="0" dirty="0">
                <a:solidFill>
                  <a:srgbClr val="00B050"/>
                </a:solidFill>
                <a:latin typeface="Times New Roman" panose="02020603050405020304" pitchFamily="18" charset="0"/>
              </a:rPr>
              <a:t>skip connection </a:t>
            </a:r>
            <a:r>
              <a:rPr lang="en-US" sz="2400" b="0" dirty="0">
                <a:solidFill>
                  <a:schemeClr val="tx1"/>
                </a:solidFill>
                <a:latin typeface="Times New Roman" panose="02020603050405020304" pitchFamily="18" charset="0"/>
              </a:rPr>
              <a:t>we get:</a:t>
            </a:r>
          </a:p>
          <a:p>
            <a:pPr eaLnBrk="1" hangingPunct="1">
              <a:spcBef>
                <a:spcPct val="10000"/>
              </a:spcBef>
            </a:pPr>
            <a:r>
              <a:rPr lang="en-US" sz="2400" b="0" i="1" dirty="0">
                <a:solidFill>
                  <a:schemeClr val="tx1"/>
                </a:solidFill>
                <a:latin typeface="Times New Roman" panose="02020603050405020304" pitchFamily="18" charset="0"/>
              </a:rPr>
              <a:t>                                  y’’=f’(f(X)) + f(X)</a:t>
            </a:r>
          </a:p>
          <a:p>
            <a:pPr eaLnBrk="1" hangingPunct="1">
              <a:spcBef>
                <a:spcPct val="10000"/>
              </a:spcBef>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 </a:t>
            </a:r>
            <a:r>
              <a:rPr lang="en-US" sz="2400" b="0" i="1" dirty="0">
                <a:solidFill>
                  <a:schemeClr val="tx1"/>
                </a:solidFill>
                <a:latin typeface="Times New Roman" panose="02020603050405020304" pitchFamily="18" charset="0"/>
              </a:rPr>
              <a:t>f’(f(X)) </a:t>
            </a:r>
            <a:r>
              <a:rPr lang="en-US" sz="2400" b="0" dirty="0">
                <a:solidFill>
                  <a:schemeClr val="tx1"/>
                </a:solidFill>
                <a:latin typeface="Times New Roman" panose="02020603050405020304" pitchFamily="18" charset="0"/>
              </a:rPr>
              <a:t>becomes the residual mapping to be learned </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If </a:t>
            </a:r>
            <a:r>
              <a:rPr lang="en-US" sz="2400" b="0" i="1" dirty="0">
                <a:solidFill>
                  <a:schemeClr val="tx1"/>
                </a:solidFill>
                <a:latin typeface="Times New Roman" panose="02020603050405020304" pitchFamily="18" charset="0"/>
              </a:rPr>
              <a:t>f’(f(X)) </a:t>
            </a:r>
            <a:r>
              <a:rPr lang="en-US" sz="2400" b="0" dirty="0">
                <a:solidFill>
                  <a:schemeClr val="tx1"/>
                </a:solidFill>
                <a:latin typeface="Times New Roman" panose="02020603050405020304" pitchFamily="18" charset="0"/>
              </a:rPr>
              <a:t>tends to zero, the stacked layers will learn the identity function </a:t>
            </a:r>
            <a:r>
              <a:rPr lang="en-US" sz="2400" b="0" i="1" dirty="0">
                <a:solidFill>
                  <a:schemeClr val="tx1"/>
                </a:solidFill>
                <a:latin typeface="Times New Roman" panose="02020603050405020304" pitchFamily="18" charset="0"/>
              </a:rPr>
              <a:t>I</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a:buFont typeface="Wingdings" panose="05000000000000000000" pitchFamily="2" charset="2"/>
              <a:buChar char="v"/>
            </a:pPr>
            <a:endParaRPr lang="en-US" sz="1600" dirty="0"/>
          </a:p>
          <a:p>
            <a:pPr marL="342900" indent="-342900" eaLnBrk="1" hangingPunct="1">
              <a:spcBef>
                <a:spcPct val="10000"/>
              </a:spcBef>
              <a:buFont typeface="Wingdings" panose="05000000000000000000" pitchFamily="2" charset="2"/>
              <a:buChar char="v"/>
            </a:pPr>
            <a:endParaRPr lang="en-US" sz="1600" dirty="0"/>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44</a:t>
            </a:fld>
            <a:endParaRPr lang="en-US" altLang="en-US" sz="1400">
              <a:solidFill>
                <a:schemeClr val="bg2"/>
              </a:solidFill>
              <a:latin typeface="Tahoma" panose="020B0604030504040204" pitchFamily="34" charset="0"/>
            </a:endParaRPr>
          </a:p>
        </p:txBody>
      </p:sp>
      <p:sp>
        <p:nvSpPr>
          <p:cNvPr id="2" name="TextBox 1"/>
          <p:cNvSpPr txBox="1"/>
          <p:nvPr/>
        </p:nvSpPr>
        <p:spPr>
          <a:xfrm>
            <a:off x="2875534" y="212436"/>
            <a:ext cx="3419527" cy="523220"/>
          </a:xfrm>
          <a:prstGeom prst="rect">
            <a:avLst/>
          </a:prstGeom>
          <a:noFill/>
        </p:spPr>
        <p:txBody>
          <a:bodyPr wrap="none" rtlCol="0">
            <a:spAutoFit/>
          </a:bodyPr>
          <a:lstStyle/>
          <a:p>
            <a:pPr algn="ctr"/>
            <a:r>
              <a:rPr lang="en-US" sz="2800" dirty="0">
                <a:solidFill>
                  <a:srgbClr val="3333CC"/>
                </a:solidFill>
              </a:rPr>
              <a:t>Residual Learning</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mc:AlternateContent xmlns:mc="http://schemas.openxmlformats.org/markup-compatibility/2006" xmlns:a14="http://schemas.microsoft.com/office/drawing/2010/main">
        <mc:Choice Requires="a14">
          <p:sp>
            <p:nvSpPr>
              <p:cNvPr id="25" name="TextBox 36"/>
              <p:cNvSpPr txBox="1"/>
              <p:nvPr/>
            </p:nvSpPr>
            <p:spPr>
              <a:xfrm>
                <a:off x="6046090" y="5292215"/>
                <a:ext cx="1375698" cy="338554"/>
              </a:xfrm>
              <a:prstGeom prst="rect">
                <a:avLst/>
              </a:prstGeom>
              <a:noFill/>
            </p:spPr>
            <p:txBody>
              <a:bodyPr wrap="none" rtlCol="0">
                <a:spAutoFit/>
              </a:bodyPr>
              <a:lstStyle/>
              <a:p>
                <a14:m>
                  <m:oMath xmlns:m="http://schemas.openxmlformats.org/officeDocument/2006/math">
                    <m:r>
                      <a:rPr lang="en-US" sz="1600" b="0" i="1" dirty="0">
                        <a:solidFill>
                          <a:srgbClr val="FF0000"/>
                        </a:solidFill>
                        <a:latin typeface="Cambria Math" panose="02040503050406030204" pitchFamily="18" charset="0"/>
                      </a:rPr>
                      <m:t>𝑦</m:t>
                    </m:r>
                    <m:r>
                      <a:rPr lang="de-DE" sz="1600" b="0" i="1" dirty="0">
                        <a:solidFill>
                          <a:srgbClr val="FF0000"/>
                        </a:solidFill>
                        <a:latin typeface="Cambria Math" panose="02040503050406030204" pitchFamily="18" charset="0"/>
                      </a:rPr>
                      <m:t>′</m:t>
                    </m:r>
                    <m:r>
                      <a:rPr lang="en-US" sz="1600" b="0" i="1" dirty="0">
                        <a:solidFill>
                          <a:srgbClr val="FF0000"/>
                        </a:solidFill>
                        <a:latin typeface="Cambria Math" panose="02040503050406030204" pitchFamily="18" charset="0"/>
                      </a:rPr>
                      <m:t>=</m:t>
                    </m:r>
                    <m:r>
                      <a:rPr lang="en-US" sz="1600" b="0" i="1" dirty="0">
                        <a:solidFill>
                          <a:srgbClr val="FF0000"/>
                        </a:solidFill>
                        <a:latin typeface="Cambria Math" panose="02040503050406030204" pitchFamily="18" charset="0"/>
                      </a:rPr>
                      <m:t>𝑓</m:t>
                    </m:r>
                    <m:r>
                      <a:rPr lang="en-US" sz="1600" b="0" i="1" dirty="0">
                        <a:solidFill>
                          <a:srgbClr val="FF0000"/>
                        </a:solidFill>
                        <a:latin typeface="Cambria Math" panose="02040503050406030204" pitchFamily="18" charset="0"/>
                      </a:rPr>
                      <m:t>′(</m:t>
                    </m:r>
                    <m:r>
                      <a:rPr lang="en-US" sz="1600" b="0" i="1" dirty="0">
                        <a:solidFill>
                          <a:srgbClr val="FF0000"/>
                        </a:solidFill>
                        <a:latin typeface="Cambria Math" panose="02040503050406030204" pitchFamily="18" charset="0"/>
                      </a:rPr>
                      <m:t>𝑓</m:t>
                    </m:r>
                    <m:r>
                      <a:rPr lang="en-US" sz="1600" b="0" i="1" dirty="0">
                        <a:solidFill>
                          <a:srgbClr val="FF0000"/>
                        </a:solidFill>
                        <a:latin typeface="Cambria Math" panose="02040503050406030204" pitchFamily="18" charset="0"/>
                      </a:rPr>
                      <m:t>(</m:t>
                    </m:r>
                    <m:r>
                      <a:rPr lang="en-US" sz="1600" i="1" dirty="0">
                        <a:solidFill>
                          <a:srgbClr val="FF0000"/>
                        </a:solidFill>
                        <a:latin typeface="Cambria Math" panose="02040503050406030204" pitchFamily="18" charset="0"/>
                      </a:rPr>
                      <m:t>𝑋</m:t>
                    </m:r>
                    <m:r>
                      <a:rPr lang="en-US" sz="1600" b="0" i="1" dirty="0">
                        <a:solidFill>
                          <a:srgbClr val="FF0000"/>
                        </a:solidFill>
                        <a:latin typeface="Cambria Math" panose="02040503050406030204" pitchFamily="18" charset="0"/>
                      </a:rPr>
                      <m:t>)</m:t>
                    </m:r>
                  </m:oMath>
                </a14:m>
                <a:r>
                  <a:rPr lang="en-US" sz="1600" b="0" dirty="0">
                    <a:solidFill>
                      <a:srgbClr val="FF0000"/>
                    </a:solidFill>
                  </a:rPr>
                  <a:t>)</a:t>
                </a:r>
              </a:p>
            </p:txBody>
          </p:sp>
        </mc:Choice>
        <mc:Fallback xmlns="">
          <p:sp>
            <p:nvSpPr>
              <p:cNvPr id="25" name="TextBox 36"/>
              <p:cNvSpPr txBox="1">
                <a:spLocks noRot="1" noChangeAspect="1" noMove="1" noResize="1" noEditPoints="1" noAdjustHandles="1" noChangeArrowheads="1" noChangeShapeType="1" noTextEdit="1"/>
              </p:cNvSpPr>
              <p:nvPr/>
            </p:nvSpPr>
            <p:spPr>
              <a:xfrm>
                <a:off x="6046090" y="5292215"/>
                <a:ext cx="1375698" cy="338554"/>
              </a:xfrm>
              <a:prstGeom prst="rect">
                <a:avLst/>
              </a:prstGeom>
              <a:blipFill>
                <a:blip r:embed="rId5"/>
                <a:stretch>
                  <a:fillRect t="-5357" r="-1778" b="-21429"/>
                </a:stretch>
              </a:blipFill>
            </p:spPr>
            <p:txBody>
              <a:bodyPr/>
              <a:lstStyle/>
              <a:p>
                <a:r>
                  <a:rPr lang="en-GB">
                    <a:noFill/>
                  </a:rPr>
                  <a:t> </a:t>
                </a:r>
              </a:p>
            </p:txBody>
          </p:sp>
        </mc:Fallback>
      </mc:AlternateContent>
      <p:sp>
        <p:nvSpPr>
          <p:cNvPr id="26" name="Rounded Rectangle 16"/>
          <p:cNvSpPr/>
          <p:nvPr/>
        </p:nvSpPr>
        <p:spPr>
          <a:xfrm>
            <a:off x="4095684" y="5320135"/>
            <a:ext cx="1877999" cy="7076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9"/>
          <p:cNvSpPr txBox="1"/>
          <p:nvPr/>
        </p:nvSpPr>
        <p:spPr>
          <a:xfrm>
            <a:off x="4175735" y="5504921"/>
            <a:ext cx="1689886" cy="338554"/>
          </a:xfrm>
          <a:prstGeom prst="rect">
            <a:avLst/>
          </a:prstGeom>
          <a:noFill/>
        </p:spPr>
        <p:txBody>
          <a:bodyPr wrap="none" rtlCol="0">
            <a:spAutoFit/>
          </a:bodyPr>
          <a:lstStyle/>
          <a:p>
            <a:r>
              <a:rPr lang="en-US" sz="1600" dirty="0">
                <a:solidFill>
                  <a:srgbClr val="FF0000"/>
                </a:solidFill>
              </a:rPr>
              <a:t>Stacked layers</a:t>
            </a:r>
          </a:p>
        </p:txBody>
      </p:sp>
      <p:cxnSp>
        <p:nvCxnSpPr>
          <p:cNvPr id="28" name="Straight Arrow Connector 15"/>
          <p:cNvCxnSpPr>
            <a:endCxn id="9" idx="2"/>
          </p:cNvCxnSpPr>
          <p:nvPr/>
        </p:nvCxnSpPr>
        <p:spPr>
          <a:xfrm>
            <a:off x="6017492" y="5716789"/>
            <a:ext cx="1278997" cy="29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35"/>
              <p:cNvSpPr txBox="1"/>
              <p:nvPr/>
            </p:nvSpPr>
            <p:spPr>
              <a:xfrm>
                <a:off x="3002803" y="5290047"/>
                <a:ext cx="894989" cy="338554"/>
              </a:xfrm>
              <a:prstGeom prst="rect">
                <a:avLst/>
              </a:prstGeom>
              <a:noFill/>
            </p:spPr>
            <p:txBody>
              <a:bodyPr wrap="none" rtlCol="0">
                <a:spAutoFit/>
              </a:bodyPr>
              <a:lstStyle/>
              <a:p>
                <a:r>
                  <a:rPr lang="en-US" sz="1600" b="0" i="1" dirty="0"/>
                  <a:t>y=</a:t>
                </a:r>
                <a14:m>
                  <m:oMath xmlns:m="http://schemas.openxmlformats.org/officeDocument/2006/math">
                    <m:r>
                      <a:rPr lang="en-US" sz="1600" b="0" i="1" dirty="0">
                        <a:latin typeface="Cambria Math" panose="02040503050406030204" pitchFamily="18" charset="0"/>
                      </a:rPr>
                      <m:t>𝑓</m:t>
                    </m:r>
                    <m:r>
                      <a:rPr lang="en-US" sz="1600" b="0" i="1" dirty="0">
                        <a:latin typeface="Cambria Math" panose="02040503050406030204" pitchFamily="18" charset="0"/>
                      </a:rPr>
                      <m:t>(</m:t>
                    </m:r>
                    <m:r>
                      <a:rPr lang="en-US" sz="1600" b="0" i="1" dirty="0">
                        <a:latin typeface="Cambria Math" panose="02040503050406030204" pitchFamily="18" charset="0"/>
                      </a:rPr>
                      <m:t>𝑋</m:t>
                    </m:r>
                    <m:r>
                      <a:rPr lang="en-US" sz="1600" b="0" i="1" dirty="0">
                        <a:latin typeface="Cambria Math" panose="02040503050406030204" pitchFamily="18" charset="0"/>
                      </a:rPr>
                      <m:t>)</m:t>
                    </m:r>
                  </m:oMath>
                </a14:m>
                <a:endParaRPr lang="en-US" sz="1600" b="0" i="1" dirty="0"/>
              </a:p>
            </p:txBody>
          </p:sp>
        </mc:Choice>
        <mc:Fallback xmlns="">
          <p:sp>
            <p:nvSpPr>
              <p:cNvPr id="29" name="TextBox 35"/>
              <p:cNvSpPr txBox="1">
                <a:spLocks noRot="1" noChangeAspect="1" noMove="1" noResize="1" noEditPoints="1" noAdjustHandles="1" noChangeArrowheads="1" noChangeShapeType="1" noTextEdit="1"/>
              </p:cNvSpPr>
              <p:nvPr/>
            </p:nvSpPr>
            <p:spPr>
              <a:xfrm>
                <a:off x="3002803" y="5290047"/>
                <a:ext cx="894989" cy="338554"/>
              </a:xfrm>
              <a:prstGeom prst="rect">
                <a:avLst/>
              </a:prstGeom>
              <a:blipFill>
                <a:blip r:embed="rId6"/>
                <a:stretch>
                  <a:fillRect l="-4110" t="-5455" b="-23636"/>
                </a:stretch>
              </a:blipFill>
            </p:spPr>
            <p:txBody>
              <a:bodyPr/>
              <a:lstStyle/>
              <a:p>
                <a:r>
                  <a:rPr lang="en-GB">
                    <a:noFill/>
                  </a:rPr>
                  <a:t> </a:t>
                </a:r>
              </a:p>
            </p:txBody>
          </p:sp>
        </mc:Fallback>
      </mc:AlternateContent>
      <p:sp>
        <p:nvSpPr>
          <p:cNvPr id="30" name="Rounded Rectangle 16"/>
          <p:cNvSpPr/>
          <p:nvPr/>
        </p:nvSpPr>
        <p:spPr>
          <a:xfrm>
            <a:off x="1289268" y="5336194"/>
            <a:ext cx="1673389" cy="7076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29"/>
          <p:cNvSpPr txBox="1"/>
          <p:nvPr/>
        </p:nvSpPr>
        <p:spPr>
          <a:xfrm>
            <a:off x="1408357" y="5415450"/>
            <a:ext cx="1375698" cy="584775"/>
          </a:xfrm>
          <a:prstGeom prst="rect">
            <a:avLst/>
          </a:prstGeom>
          <a:noFill/>
        </p:spPr>
        <p:txBody>
          <a:bodyPr wrap="none" rtlCol="0">
            <a:spAutoFit/>
          </a:bodyPr>
          <a:lstStyle/>
          <a:p>
            <a:pPr algn="ctr"/>
            <a:r>
              <a:rPr lang="en-US" sz="1600" dirty="0"/>
              <a:t>Initial deep</a:t>
            </a:r>
          </a:p>
          <a:p>
            <a:pPr algn="ctr"/>
            <a:r>
              <a:rPr lang="en-US" sz="1600" dirty="0"/>
              <a:t>model</a:t>
            </a:r>
          </a:p>
        </p:txBody>
      </p:sp>
      <p:cxnSp>
        <p:nvCxnSpPr>
          <p:cNvPr id="32" name="Straight Arrow Connector 15"/>
          <p:cNvCxnSpPr/>
          <p:nvPr/>
        </p:nvCxnSpPr>
        <p:spPr>
          <a:xfrm>
            <a:off x="2970195" y="5671338"/>
            <a:ext cx="1117951" cy="116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5"/>
          <p:cNvCxnSpPr/>
          <p:nvPr/>
        </p:nvCxnSpPr>
        <p:spPr>
          <a:xfrm flipV="1">
            <a:off x="686244" y="5659896"/>
            <a:ext cx="587315" cy="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686244" y="5329199"/>
                <a:ext cx="38363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𝑋</m:t>
                      </m:r>
                    </m:oMath>
                  </m:oMathPara>
                </a14:m>
                <a:endParaRPr lang="en-US" sz="1600" b="0" i="1" dirty="0"/>
              </a:p>
            </p:txBody>
          </p:sp>
        </mc:Choice>
        <mc:Fallback xmlns="">
          <p:sp>
            <p:nvSpPr>
              <p:cNvPr id="34" name="Rectangle 33"/>
              <p:cNvSpPr>
                <a:spLocks noRot="1" noChangeAspect="1" noMove="1" noResize="1" noEditPoints="1" noAdjustHandles="1" noChangeArrowheads="1" noChangeShapeType="1" noTextEdit="1"/>
              </p:cNvSpPr>
              <p:nvPr/>
            </p:nvSpPr>
            <p:spPr>
              <a:xfrm>
                <a:off x="686244" y="5329199"/>
                <a:ext cx="383631" cy="338554"/>
              </a:xfrm>
              <a:prstGeom prst="rect">
                <a:avLst/>
              </a:prstGeom>
              <a:blipFill>
                <a:blip r:embed="rId7"/>
                <a:stretch>
                  <a:fillRect/>
                </a:stretch>
              </a:blipFill>
            </p:spPr>
            <p:txBody>
              <a:bodyPr/>
              <a:lstStyle/>
              <a:p>
                <a:r>
                  <a:rPr lang="en-GB">
                    <a:noFill/>
                  </a:rPr>
                  <a:t> </a:t>
                </a:r>
              </a:p>
            </p:txBody>
          </p:sp>
        </mc:Fallback>
      </mc:AlternateContent>
      <p:cxnSp>
        <p:nvCxnSpPr>
          <p:cNvPr id="4" name="Elbow Connector 3"/>
          <p:cNvCxnSpPr>
            <a:stCxn id="29" idx="0"/>
            <a:endCxn id="9" idx="0"/>
          </p:cNvCxnSpPr>
          <p:nvPr/>
        </p:nvCxnSpPr>
        <p:spPr bwMode="auto">
          <a:xfrm rot="16200000" flipH="1">
            <a:off x="5352298" y="3388048"/>
            <a:ext cx="239899" cy="4043901"/>
          </a:xfrm>
          <a:prstGeom prst="bentConnector3">
            <a:avLst>
              <a:gd name="adj1" fmla="val -95290"/>
            </a:avLst>
          </a:prstGeom>
          <a:noFill/>
          <a:ln w="28575" cap="flat" cmpd="sng" algn="ctr">
            <a:solidFill>
              <a:srgbClr val="2EB65B"/>
            </a:solidFill>
            <a:prstDash val="solid"/>
            <a:round/>
            <a:headEnd type="none" w="med" len="med"/>
            <a:tailEnd type="triangle"/>
          </a:ln>
          <a:effectLst/>
        </p:spPr>
      </p:cxnSp>
      <p:sp>
        <p:nvSpPr>
          <p:cNvPr id="9" name="Flowchart: Connector 8"/>
          <p:cNvSpPr/>
          <p:nvPr/>
        </p:nvSpPr>
        <p:spPr bwMode="auto">
          <a:xfrm>
            <a:off x="7296487" y="5529946"/>
            <a:ext cx="395420" cy="432792"/>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mc:AlternateContent xmlns:mc="http://schemas.openxmlformats.org/markup-compatibility/2006" xmlns:a14="http://schemas.microsoft.com/office/drawing/2010/main">
        <mc:Choice Requires="a14">
          <p:sp>
            <p:nvSpPr>
              <p:cNvPr id="16" name="TextBox 15"/>
              <p:cNvSpPr txBox="1"/>
              <p:nvPr/>
            </p:nvSpPr>
            <p:spPr>
              <a:xfrm>
                <a:off x="7368890" y="5582297"/>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solidFill>
                            <a:schemeClr val="tx2">
                              <a:lumMod val="50000"/>
                            </a:schemeClr>
                          </a:solidFill>
                          <a:latin typeface="Cambria Math" panose="02040503050406030204" pitchFamily="18" charset="0"/>
                        </a:rPr>
                        <m:t>+</m:t>
                      </m:r>
                    </m:oMath>
                  </m:oMathPara>
                </a14:m>
                <a:endParaRPr lang="en-US" sz="1800" dirty="0">
                  <a:solidFill>
                    <a:schemeClr val="tx2">
                      <a:lumMod val="50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368890" y="5582297"/>
                <a:ext cx="240450" cy="276999"/>
              </a:xfrm>
              <a:prstGeom prst="rect">
                <a:avLst/>
              </a:prstGeom>
              <a:blipFill>
                <a:blip r:embed="rId8"/>
                <a:stretch>
                  <a:fillRect l="-17949" r="-17949" b="-11111"/>
                </a:stretch>
              </a:blipFill>
            </p:spPr>
            <p:txBody>
              <a:bodyPr/>
              <a:lstStyle/>
              <a:p>
                <a:r>
                  <a:rPr lang="en-GB">
                    <a:noFill/>
                  </a:rPr>
                  <a:t> </a:t>
                </a:r>
              </a:p>
            </p:txBody>
          </p:sp>
        </mc:Fallback>
      </mc:AlternateContent>
      <p:sp>
        <p:nvSpPr>
          <p:cNvPr id="17" name="TextBox 16"/>
          <p:cNvSpPr txBox="1"/>
          <p:nvPr/>
        </p:nvSpPr>
        <p:spPr>
          <a:xfrm>
            <a:off x="4649744" y="4717967"/>
            <a:ext cx="1645002" cy="307777"/>
          </a:xfrm>
          <a:prstGeom prst="rect">
            <a:avLst/>
          </a:prstGeom>
          <a:noFill/>
        </p:spPr>
        <p:txBody>
          <a:bodyPr wrap="none" rtlCol="0">
            <a:spAutoFit/>
          </a:bodyPr>
          <a:lstStyle/>
          <a:p>
            <a:r>
              <a:rPr lang="en-US" dirty="0">
                <a:solidFill>
                  <a:srgbClr val="00B050"/>
                </a:solidFill>
              </a:rPr>
              <a:t>Skip Connection</a:t>
            </a:r>
          </a:p>
        </p:txBody>
      </p:sp>
      <p:cxnSp>
        <p:nvCxnSpPr>
          <p:cNvPr id="41" name="Straight Arrow Connector 15"/>
          <p:cNvCxnSpPr/>
          <p:nvPr/>
        </p:nvCxnSpPr>
        <p:spPr>
          <a:xfrm flipV="1">
            <a:off x="7735716" y="5715361"/>
            <a:ext cx="457372" cy="130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Flowchart: Connector 41"/>
          <p:cNvSpPr/>
          <p:nvPr/>
        </p:nvSpPr>
        <p:spPr bwMode="auto">
          <a:xfrm>
            <a:off x="8242408" y="5523846"/>
            <a:ext cx="395420" cy="432792"/>
          </a:xfrm>
          <a:prstGeom prst="flowChartConnector">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43" name="TextBox 42"/>
          <p:cNvSpPr txBox="1"/>
          <p:nvPr/>
        </p:nvSpPr>
        <p:spPr>
          <a:xfrm>
            <a:off x="8104026" y="5151549"/>
            <a:ext cx="639919" cy="307777"/>
          </a:xfrm>
          <a:prstGeom prst="rect">
            <a:avLst/>
          </a:prstGeom>
          <a:noFill/>
        </p:spPr>
        <p:txBody>
          <a:bodyPr wrap="none" rtlCol="0">
            <a:spAutoFit/>
          </a:bodyPr>
          <a:lstStyle/>
          <a:p>
            <a:r>
              <a:rPr lang="en-US" dirty="0" err="1">
                <a:solidFill>
                  <a:srgbClr val="00B0F0"/>
                </a:solidFill>
              </a:rPr>
              <a:t>ReLu</a:t>
            </a:r>
            <a:endParaRPr lang="en-US" dirty="0">
              <a:solidFill>
                <a:srgbClr val="00B0F0"/>
              </a:solidFill>
            </a:endParaRPr>
          </a:p>
        </p:txBody>
      </p:sp>
      <mc:AlternateContent xmlns:mc="http://schemas.openxmlformats.org/markup-compatibility/2006" xmlns:a14="http://schemas.microsoft.com/office/drawing/2010/main">
        <mc:Choice Requires="a14">
          <p:sp>
            <p:nvSpPr>
              <p:cNvPr id="3" name="TextBox 2"/>
              <p:cNvSpPr txBox="1"/>
              <p:nvPr/>
            </p:nvSpPr>
            <p:spPr>
              <a:xfrm>
                <a:off x="7774799" y="5316117"/>
                <a:ext cx="43152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a:solidFill>
                            <a:srgbClr val="FF0000"/>
                          </a:solidFill>
                          <a:latin typeface="Cambria Math" panose="02040503050406030204" pitchFamily="18" charset="0"/>
                        </a:rPr>
                        <m:t>𝑦</m:t>
                      </m:r>
                      <m:r>
                        <a:rPr lang="de-DE" b="0" i="1" dirty="0">
                          <a:solidFill>
                            <a:srgbClr val="FF0000"/>
                          </a:solidFill>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774799" y="5316117"/>
                <a:ext cx="431528" cy="307777"/>
              </a:xfrm>
              <a:prstGeom prst="rect">
                <a:avLst/>
              </a:prstGeom>
              <a:blipFill>
                <a:blip r:embed="rId9"/>
                <a:stretch>
                  <a:fillRect b="-3922"/>
                </a:stretch>
              </a:blipFill>
            </p:spPr>
            <p:txBody>
              <a:bodyPr/>
              <a:lstStyle/>
              <a:p>
                <a:r>
                  <a:rPr lang="en-GB">
                    <a:noFill/>
                  </a:rPr>
                  <a:t> </a:t>
                </a:r>
              </a:p>
            </p:txBody>
          </p:sp>
        </mc:Fallback>
      </mc:AlternateContent>
    </p:spTree>
    <p:extLst>
      <p:ext uri="{BB962C8B-B14F-4D97-AF65-F5344CB8AC3E}">
        <p14:creationId xmlns:p14="http://schemas.microsoft.com/office/powerpoint/2010/main" val="3707828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Rectangle 3"/>
              <p:cNvSpPr/>
              <p:nvPr/>
            </p:nvSpPr>
            <p:spPr>
              <a:xfrm>
                <a:off x="563418" y="1105805"/>
                <a:ext cx="8328334" cy="5989332"/>
              </a:xfrm>
              <a:prstGeom prst="rect">
                <a:avLst/>
              </a:prstGeom>
            </p:spPr>
            <p:txBody>
              <a:bodyPr wrap="square">
                <a:spAutoFit/>
              </a:bodyPr>
              <a:lstStyle/>
              <a:p>
                <a:pPr eaLnBrk="1" hangingPunct="1">
                  <a:spcBef>
                    <a:spcPct val="10000"/>
                  </a:spcBef>
                </a:pPr>
                <a:r>
                  <a:rPr lang="en-US" sz="2400" b="0" dirty="0">
                    <a:solidFill>
                      <a:schemeClr val="tx1"/>
                    </a:solidFill>
                    <a:latin typeface="Times New Roman" panose="02020603050405020304" pitchFamily="18" charset="0"/>
                  </a:rPr>
                  <a:t>Let’s suppose fully-connected layers for simplicity (can be also applied to convolutional layers)</a:t>
                </a:r>
              </a:p>
              <a:p>
                <a:pPr eaLnBrk="1" hangingPunct="1">
                  <a:spcBef>
                    <a:spcPct val="10000"/>
                  </a:spcBef>
                </a:pPr>
                <a:endParaRPr lang="en-US" sz="2400" b="0" i="1" dirty="0">
                  <a:solidFill>
                    <a:schemeClr val="tx1"/>
                  </a:solidFill>
                  <a:latin typeface="Cambria Math" panose="02040503050406030204" pitchFamily="18" charset="0"/>
                </a:endParaRPr>
              </a:p>
              <a:p>
                <a:pPr marL="342900" indent="-342900" eaLnBrk="1" hangingPunct="1">
                  <a:spcBef>
                    <a:spcPct val="10000"/>
                  </a:spcBef>
                  <a:buFont typeface="Wingdings" panose="05000000000000000000" pitchFamily="2" charset="2"/>
                  <a:buChar char="v"/>
                </a:pPr>
                <a14:m>
                  <m:oMath xmlns:m="http://schemas.openxmlformats.org/officeDocument/2006/math">
                    <m:r>
                      <a:rPr lang="en-US" sz="2400" b="0" i="1">
                        <a:solidFill>
                          <a:schemeClr val="tx1"/>
                        </a:solidFill>
                        <a:latin typeface="Cambria Math" panose="02040503050406030204" pitchFamily="18" charset="0"/>
                      </a:rPr>
                      <m:t>𝑦</m:t>
                    </m:r>
                    <m:r>
                      <a:rPr lang="en-US" sz="2400" b="0" i="1">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𝐹</m:t>
                    </m:r>
                    <m:d>
                      <m:dPr>
                        <m:ctrlPr>
                          <a:rPr lang="en-US" sz="2400" b="0" i="1">
                            <a:solidFill>
                              <a:schemeClr val="tx1"/>
                            </a:solidFill>
                            <a:latin typeface="Cambria Math" panose="02040503050406030204" pitchFamily="18" charset="0"/>
                          </a:rPr>
                        </m:ctrlPr>
                      </m:dPr>
                      <m:e>
                        <m:r>
                          <a:rPr lang="en-US" sz="2400" b="0" i="1">
                            <a:solidFill>
                              <a:schemeClr val="tx1"/>
                            </a:solidFill>
                            <a:latin typeface="Cambria Math" panose="02040503050406030204" pitchFamily="18" charset="0"/>
                          </a:rPr>
                          <m:t>𝑥</m:t>
                        </m:r>
                        <m:r>
                          <a:rPr lang="en-US" sz="2400" b="0" i="1">
                            <a:solidFill>
                              <a:schemeClr val="tx1"/>
                            </a:solidFill>
                            <a:latin typeface="Cambria Math" panose="02040503050406030204" pitchFamily="18" charset="0"/>
                          </a:rPr>
                          <m:t>,</m:t>
                        </m:r>
                        <m:d>
                          <m:dPr>
                            <m:begChr m:val="{"/>
                            <m:endChr m:val="}"/>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𝑊</m:t>
                                </m:r>
                              </m:e>
                              <m:sub>
                                <m:r>
                                  <a:rPr lang="en-US" sz="2400" b="0" i="1">
                                    <a:solidFill>
                                      <a:schemeClr val="tx1"/>
                                    </a:solidFill>
                                    <a:latin typeface="Cambria Math" panose="02040503050406030204" pitchFamily="18" charset="0"/>
                                  </a:rPr>
                                  <m:t>𝑖</m:t>
                                </m:r>
                              </m:sub>
                            </m:sSub>
                          </m:e>
                        </m:d>
                      </m:e>
                    </m:d>
                    <m:r>
                      <a:rPr lang="en-US" sz="2400" b="0" i="1">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𝑥</m:t>
                    </m:r>
                  </m:oMath>
                </a14:m>
                <a:r>
                  <a:rPr lang="en-US" sz="2400" b="0" dirty="0">
                    <a:solidFill>
                      <a:schemeClr val="tx1"/>
                    </a:solidFill>
                    <a:latin typeface="Times New Roman" panose="02020603050405020304" pitchFamily="18" charset="0"/>
                  </a:rPr>
                  <a:t> </a:t>
                </a:r>
              </a:p>
              <a:p>
                <a:pPr eaLnBrk="1" hangingPunct="1">
                  <a:spcBef>
                    <a:spcPct val="10000"/>
                  </a:spcBef>
                </a:pPr>
                <a:endParaRPr lang="en-US" sz="2400" b="0" i="1" dirty="0">
                  <a:solidFill>
                    <a:schemeClr val="tx1"/>
                  </a:solidFill>
                  <a:latin typeface="Cambria Math" panose="02040503050406030204" pitchFamily="18" charset="0"/>
                </a:endParaRPr>
              </a:p>
              <a:p>
                <a:pPr marL="342900" indent="-342900" eaLnBrk="1" hangingPunct="1">
                  <a:spcBef>
                    <a:spcPct val="10000"/>
                  </a:spcBef>
                  <a:buFont typeface="Wingdings" panose="05000000000000000000" pitchFamily="2" charset="2"/>
                  <a:buChar char="v"/>
                </a:pPr>
                <a14:m>
                  <m:oMath xmlns:m="http://schemas.openxmlformats.org/officeDocument/2006/math">
                    <m:r>
                      <a:rPr lang="en-US" sz="2400" b="0" i="1">
                        <a:solidFill>
                          <a:schemeClr val="tx1"/>
                        </a:solidFill>
                        <a:latin typeface="Cambria Math" panose="02040503050406030204" pitchFamily="18" charset="0"/>
                      </a:rPr>
                      <m:t> </m:t>
                    </m:r>
                    <m:r>
                      <a:rPr lang="en-US" sz="2400" b="0" i="1">
                        <a:solidFill>
                          <a:schemeClr val="tx1"/>
                        </a:solidFill>
                        <a:latin typeface="Cambria Math" panose="02040503050406030204" pitchFamily="18" charset="0"/>
                      </a:rPr>
                      <m:t>𝐹</m:t>
                    </m:r>
                    <m:r>
                      <a:rPr lang="en-US" sz="2400" b="0" i="1">
                        <a:solidFill>
                          <a:schemeClr val="tx1"/>
                        </a:solidFill>
                        <a:latin typeface="Cambria Math" panose="02040503050406030204" pitchFamily="18" charset="0"/>
                      </a:rPr>
                      <m:t>=</m:t>
                    </m:r>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𝑊</m:t>
                        </m:r>
                      </m:e>
                      <m:sub>
                        <m:r>
                          <a:rPr lang="en-US" sz="2400" b="0" i="1">
                            <a:solidFill>
                              <a:schemeClr val="tx1"/>
                            </a:solidFill>
                            <a:latin typeface="Cambria Math" panose="02040503050406030204" pitchFamily="18" charset="0"/>
                          </a:rPr>
                          <m:t>2</m:t>
                        </m:r>
                      </m:sub>
                    </m:sSub>
                    <m:r>
                      <a:rPr lang="en-US" sz="2400" b="0" i="1">
                        <a:solidFill>
                          <a:schemeClr val="tx1"/>
                        </a:solidFill>
                        <a:latin typeface="Cambria Math" panose="02040503050406030204" pitchFamily="18" charset="0"/>
                      </a:rPr>
                      <m:t> </m:t>
                    </m:r>
                    <m:r>
                      <a:rPr lang="en-US" sz="2400" b="0" i="1">
                        <a:solidFill>
                          <a:schemeClr val="tx1"/>
                        </a:solidFill>
                        <a:latin typeface="Cambria Math" panose="02040503050406030204" pitchFamily="18" charset="0"/>
                        <a:ea typeface="Cambria Math" panose="02040503050406030204" pitchFamily="18" charset="0"/>
                      </a:rPr>
                      <m:t>𝜎</m:t>
                    </m:r>
                    <m:d>
                      <m:dPr>
                        <m:ctrlPr>
                          <a:rPr lang="en-US" sz="2400" b="0" i="1">
                            <a:solidFill>
                              <a:schemeClr val="tx1"/>
                            </a:solidFill>
                            <a:latin typeface="Cambria Math" panose="02040503050406030204" pitchFamily="18" charset="0"/>
                            <a:ea typeface="Cambria Math" panose="02040503050406030204" pitchFamily="18" charset="0"/>
                          </a:rPr>
                        </m:ctrlPr>
                      </m:dPr>
                      <m:e>
                        <m:sSub>
                          <m:sSubPr>
                            <m:ctrlPr>
                              <a:rPr lang="en-US" sz="2400" b="0" i="1">
                                <a:solidFill>
                                  <a:schemeClr val="tx1"/>
                                </a:solidFill>
                                <a:latin typeface="Cambria Math" panose="02040503050406030204" pitchFamily="18" charset="0"/>
                                <a:ea typeface="Cambria Math" panose="02040503050406030204" pitchFamily="18" charset="0"/>
                              </a:rPr>
                            </m:ctrlPr>
                          </m:sSubPr>
                          <m:e>
                            <m:r>
                              <a:rPr lang="en-US" sz="2400" b="0" i="1">
                                <a:solidFill>
                                  <a:schemeClr val="tx1"/>
                                </a:solidFill>
                                <a:latin typeface="Cambria Math" panose="02040503050406030204" pitchFamily="18" charset="0"/>
                                <a:ea typeface="Cambria Math" panose="02040503050406030204" pitchFamily="18" charset="0"/>
                              </a:rPr>
                              <m:t>𝑊</m:t>
                            </m:r>
                          </m:e>
                          <m:sub>
                            <m:r>
                              <a:rPr lang="en-US" sz="2400" b="0" i="1">
                                <a:solidFill>
                                  <a:schemeClr val="tx1"/>
                                </a:solidFill>
                                <a:latin typeface="Cambria Math" panose="02040503050406030204" pitchFamily="18" charset="0"/>
                                <a:ea typeface="Cambria Math" panose="02040503050406030204" pitchFamily="18" charset="0"/>
                              </a:rPr>
                              <m:t>1</m:t>
                            </m:r>
                          </m:sub>
                        </m:sSub>
                        <m:r>
                          <a:rPr lang="en-US" sz="2400" b="0" i="1">
                            <a:solidFill>
                              <a:schemeClr val="tx1"/>
                            </a:solidFill>
                            <a:latin typeface="Cambria Math" panose="02040503050406030204" pitchFamily="18" charset="0"/>
                            <a:ea typeface="Cambria Math" panose="02040503050406030204" pitchFamily="18" charset="0"/>
                          </a:rPr>
                          <m:t>𝑥</m:t>
                        </m:r>
                      </m:e>
                    </m:d>
                  </m:oMath>
                </a14:m>
                <a:r>
                  <a:rPr lang="en-US" sz="2400" b="0" dirty="0">
                    <a:solidFill>
                      <a:schemeClr val="tx1"/>
                    </a:solidFill>
                    <a:latin typeface="Times New Roman" panose="02020603050405020304" pitchFamily="18" charset="0"/>
                  </a:rPr>
                  <a:t>, </a:t>
                </a:r>
                <a:r>
                  <a:rPr lang="en-US" sz="2000" b="0" dirty="0">
                    <a:solidFill>
                      <a:schemeClr val="tx1"/>
                    </a:solidFill>
                    <a:latin typeface="Times New Roman" panose="02020603050405020304" pitchFamily="18" charset="0"/>
                  </a:rPr>
                  <a:t>where </a:t>
                </a:r>
                <a14:m>
                  <m:oMath xmlns:m="http://schemas.openxmlformats.org/officeDocument/2006/math">
                    <m:r>
                      <a:rPr lang="en-US" sz="2000" b="0" i="1">
                        <a:solidFill>
                          <a:schemeClr val="tx1"/>
                        </a:solidFill>
                        <a:latin typeface="Cambria Math" panose="02040503050406030204" pitchFamily="18" charset="0"/>
                        <a:ea typeface="Cambria Math" panose="02040503050406030204" pitchFamily="18" charset="0"/>
                      </a:rPr>
                      <m:t>𝜎</m:t>
                    </m:r>
                  </m:oMath>
                </a14:m>
                <a:r>
                  <a:rPr lang="en-US" sz="2000" b="0" dirty="0">
                    <a:solidFill>
                      <a:schemeClr val="tx1"/>
                    </a:solidFill>
                    <a:latin typeface="Times New Roman" panose="02020603050405020304" pitchFamily="18" charset="0"/>
                  </a:rPr>
                  <a:t> is </a:t>
                </a:r>
                <a:r>
                  <a:rPr lang="en-US" sz="2000" b="0" dirty="0" err="1">
                    <a:solidFill>
                      <a:schemeClr val="tx1"/>
                    </a:solidFill>
                    <a:latin typeface="Times New Roman" panose="02020603050405020304" pitchFamily="18" charset="0"/>
                  </a:rPr>
                  <a:t>ReLU</a:t>
                </a:r>
                <a:endParaRPr lang="en-US" sz="20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0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000" b="0" dirty="0">
                    <a:solidFill>
                      <a:schemeClr val="tx1"/>
                    </a:solidFill>
                    <a:latin typeface="Times New Roman" panose="02020603050405020304" pitchFamily="18" charset="0"/>
                  </a:rPr>
                  <a:t>F(x): represent the residual mapping to</a:t>
                </a:r>
                <a:br>
                  <a:rPr lang="en-US" sz="2000" b="0" dirty="0">
                    <a:solidFill>
                      <a:schemeClr val="tx1"/>
                    </a:solidFill>
                    <a:latin typeface="Times New Roman" panose="02020603050405020304" pitchFamily="18" charset="0"/>
                  </a:rPr>
                </a:br>
                <a:r>
                  <a:rPr lang="en-US" sz="2000" b="0" dirty="0">
                    <a:solidFill>
                      <a:schemeClr val="tx1"/>
                    </a:solidFill>
                    <a:latin typeface="Times New Roman" panose="02020603050405020304" pitchFamily="18" charset="0"/>
                  </a:rPr>
                  <a:t>be learned</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eaLnBrk="1" hangingPunct="1">
                  <a:spcBef>
                    <a:spcPct val="10000"/>
                  </a:spcBef>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a:buFont typeface="Wingdings" panose="05000000000000000000" pitchFamily="2" charset="2"/>
                  <a:buChar char="v"/>
                </a:pPr>
                <a:endParaRPr lang="en-US" sz="1600" dirty="0"/>
              </a:p>
              <a:p>
                <a:pPr marL="342900" indent="-342900" eaLnBrk="1" hangingPunct="1">
                  <a:spcBef>
                    <a:spcPct val="10000"/>
                  </a:spcBef>
                  <a:buFont typeface="Wingdings" panose="05000000000000000000" pitchFamily="2" charset="2"/>
                  <a:buChar char="v"/>
                </a:pPr>
                <a:endParaRPr lang="en-US" sz="1600" dirty="0"/>
              </a:p>
            </p:txBody>
          </p:sp>
        </mc:Choice>
        <mc:Fallback xmlns="">
          <p:sp>
            <p:nvSpPr>
              <p:cNvPr id="37" name="Rectangle 3"/>
              <p:cNvSpPr>
                <a:spLocks noRot="1" noChangeAspect="1" noMove="1" noResize="1" noEditPoints="1" noAdjustHandles="1" noChangeArrowheads="1" noChangeShapeType="1" noTextEdit="1"/>
              </p:cNvSpPr>
              <p:nvPr/>
            </p:nvSpPr>
            <p:spPr>
              <a:xfrm>
                <a:off x="563418" y="1105805"/>
                <a:ext cx="8328334" cy="5989332"/>
              </a:xfrm>
              <a:prstGeom prst="rect">
                <a:avLst/>
              </a:prstGeom>
              <a:blipFill>
                <a:blip r:embed="rId3"/>
                <a:stretch>
                  <a:fillRect l="-1097" t="-814"/>
                </a:stretch>
              </a:blipFill>
            </p:spPr>
            <p:txBody>
              <a:bodyPr/>
              <a:lstStyle/>
              <a:p>
                <a:r>
                  <a:rPr lang="en-GB">
                    <a:noFill/>
                  </a:rPr>
                  <a:t> </a:t>
                </a:r>
              </a:p>
            </p:txBody>
          </p:sp>
        </mc:Fallback>
      </mc:AlternateContent>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45</a:t>
            </a:fld>
            <a:endParaRPr lang="en-US" altLang="en-US" sz="1400">
              <a:solidFill>
                <a:schemeClr val="bg2"/>
              </a:solidFill>
              <a:latin typeface="Tahoma" panose="020B0604030504040204" pitchFamily="34" charset="0"/>
            </a:endParaRPr>
          </a:p>
        </p:txBody>
      </p:sp>
      <p:sp>
        <p:nvSpPr>
          <p:cNvPr id="2" name="TextBox 1"/>
          <p:cNvSpPr txBox="1"/>
          <p:nvPr/>
        </p:nvSpPr>
        <p:spPr>
          <a:xfrm>
            <a:off x="2126137" y="212436"/>
            <a:ext cx="4918334" cy="523220"/>
          </a:xfrm>
          <a:prstGeom prst="rect">
            <a:avLst/>
          </a:prstGeom>
          <a:noFill/>
        </p:spPr>
        <p:txBody>
          <a:bodyPr wrap="none" rtlCol="0">
            <a:spAutoFit/>
          </a:bodyPr>
          <a:lstStyle/>
          <a:p>
            <a:pPr algn="ctr"/>
            <a:r>
              <a:rPr lang="en-US" sz="2800" dirty="0" err="1">
                <a:solidFill>
                  <a:srgbClr val="3333CC"/>
                </a:solidFill>
              </a:rPr>
              <a:t>ResNet</a:t>
            </a:r>
            <a:r>
              <a:rPr lang="en-US" sz="2800" dirty="0">
                <a:solidFill>
                  <a:srgbClr val="3333CC"/>
                </a:solidFill>
              </a:rPr>
              <a:t> 50: Residual Block</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pic>
        <p:nvPicPr>
          <p:cNvPr id="8" name="Picture 7"/>
          <p:cNvPicPr>
            <a:picLocks noChangeAspect="1"/>
          </p:cNvPicPr>
          <p:nvPr/>
        </p:nvPicPr>
        <p:blipFill>
          <a:blip r:embed="rId6"/>
          <a:stretch>
            <a:fillRect/>
          </a:stretch>
        </p:blipFill>
        <p:spPr>
          <a:xfrm>
            <a:off x="6270771" y="2572336"/>
            <a:ext cx="2570649" cy="1526843"/>
          </a:xfrm>
          <a:prstGeom prst="rect">
            <a:avLst/>
          </a:prstGeom>
        </p:spPr>
      </p:pic>
      <p:sp>
        <p:nvSpPr>
          <p:cNvPr id="11" name="Rectangle 10"/>
          <p:cNvSpPr/>
          <p:nvPr/>
        </p:nvSpPr>
        <p:spPr bwMode="auto">
          <a:xfrm>
            <a:off x="6207855" y="2453572"/>
            <a:ext cx="2768367" cy="307777"/>
          </a:xfrm>
          <a:prstGeom prst="rect">
            <a:avLst/>
          </a:prstGeom>
          <a:noFill/>
          <a:ln w="952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8" name="TextBox 17"/>
          <p:cNvSpPr txBox="1"/>
          <p:nvPr/>
        </p:nvSpPr>
        <p:spPr>
          <a:xfrm>
            <a:off x="6829638" y="2109794"/>
            <a:ext cx="1313116" cy="307777"/>
          </a:xfrm>
          <a:prstGeom prst="rect">
            <a:avLst/>
          </a:prstGeom>
          <a:noFill/>
        </p:spPr>
        <p:txBody>
          <a:bodyPr wrap="none" rtlCol="0">
            <a:spAutoFit/>
          </a:bodyPr>
          <a:lstStyle/>
          <a:p>
            <a:r>
              <a:rPr lang="en-US" b="0" i="1" dirty="0"/>
              <a:t>Residual block</a:t>
            </a:r>
          </a:p>
        </p:txBody>
      </p:sp>
    </p:spTree>
    <p:extLst>
      <p:ext uri="{BB962C8B-B14F-4D97-AF65-F5344CB8AC3E}">
        <p14:creationId xmlns:p14="http://schemas.microsoft.com/office/powerpoint/2010/main" val="2726974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Rectangle 3"/>
              <p:cNvSpPr/>
              <p:nvPr/>
            </p:nvSpPr>
            <p:spPr>
              <a:xfrm>
                <a:off x="563418" y="786757"/>
                <a:ext cx="8412802" cy="9811917"/>
              </a:xfrm>
              <a:prstGeom prst="rect">
                <a:avLst/>
              </a:prstGeom>
            </p:spPr>
            <p:txBody>
              <a:bodyPr wrap="square">
                <a:spAutoFit/>
              </a:bodyPr>
              <a:lstStyle/>
              <a:p>
                <a:pPr eaLnBrk="1" hangingPunct="1">
                  <a:spcBef>
                    <a:spcPct val="10000"/>
                  </a:spcBef>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The skip connection does not add extra parameters nor computation complexity</a:t>
                </a:r>
              </a:p>
              <a:p>
                <a:pPr marL="342900" indent="-342900" eaLnBrk="1" hangingPunct="1">
                  <a:spcBef>
                    <a:spcPct val="10000"/>
                  </a:spcBef>
                  <a:buFont typeface="Wingdings" panose="05000000000000000000" pitchFamily="2" charset="2"/>
                  <a:buChar char="v"/>
                </a:pPr>
                <a:endParaRPr lang="en-US" sz="20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14:m>
                  <m:oMath xmlns:m="http://schemas.openxmlformats.org/officeDocument/2006/math">
                    <m:r>
                      <a:rPr lang="en-US" sz="2400" b="0" dirty="0">
                        <a:solidFill>
                          <a:schemeClr val="tx1"/>
                        </a:solidFill>
                        <a:latin typeface="Cambria Math" panose="02040503050406030204" pitchFamily="18" charset="0"/>
                      </a:rPr>
                      <m:t>𝑋</m:t>
                    </m:r>
                  </m:oMath>
                </a14:m>
                <a:r>
                  <a:rPr lang="en-US" sz="2400" b="0" dirty="0">
                    <a:solidFill>
                      <a:schemeClr val="tx1"/>
                    </a:solidFill>
                    <a:latin typeface="Times New Roman" panose="02020603050405020304" pitchFamily="18" charset="0"/>
                  </a:rPr>
                  <a:t> and </a:t>
                </a:r>
                <a14:m>
                  <m:oMath xmlns:m="http://schemas.openxmlformats.org/officeDocument/2006/math">
                    <m:r>
                      <a:rPr lang="en-US" sz="2400" b="0">
                        <a:solidFill>
                          <a:schemeClr val="tx1"/>
                        </a:solidFill>
                        <a:latin typeface="Cambria Math" panose="02040503050406030204" pitchFamily="18" charset="0"/>
                      </a:rPr>
                      <m:t>𝐹</m:t>
                    </m:r>
                  </m:oMath>
                </a14:m>
                <a:r>
                  <a:rPr lang="en-US" sz="2400" b="0" dirty="0">
                    <a:solidFill>
                      <a:schemeClr val="tx1"/>
                    </a:solidFill>
                    <a:latin typeface="Times New Roman" panose="02020603050405020304" pitchFamily="18" charset="0"/>
                  </a:rPr>
                  <a:t> must have equal dimension</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r>
                  <a:rPr lang="en-US" sz="2400" b="0" dirty="0">
                    <a:solidFill>
                      <a:schemeClr val="tx1"/>
                    </a:solidFill>
                    <a:latin typeface="Times New Roman" panose="02020603050405020304" pitchFamily="18" charset="0"/>
                  </a:rPr>
                  <a:t>If not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𝑾</m:t>
                        </m:r>
                      </m:e>
                      <m:sub>
                        <m:r>
                          <a:rPr lang="en-US" sz="2400" i="1">
                            <a:solidFill>
                              <a:schemeClr val="tx1"/>
                            </a:solidFill>
                            <a:latin typeface="Cambria Math" panose="02040503050406030204" pitchFamily="18" charset="0"/>
                          </a:rPr>
                          <m:t>𝒔</m:t>
                        </m:r>
                      </m:sub>
                    </m:sSub>
                  </m:oMath>
                </a14:m>
                <a:r>
                  <a:rPr lang="en-US" sz="2400" b="0" dirty="0">
                    <a:solidFill>
                      <a:schemeClr val="tx1"/>
                    </a:solidFill>
                    <a:latin typeface="Times New Roman" panose="02020603050405020304" pitchFamily="18" charset="0"/>
                  </a:rPr>
                  <a:t> is introduced or zero </a:t>
                </a:r>
              </a:p>
              <a:p>
                <a:pPr eaLnBrk="1" hangingPunct="1">
                  <a:spcBef>
                    <a:spcPct val="10000"/>
                  </a:spcBef>
                </a:pPr>
                <a:r>
                  <a:rPr lang="en-US" sz="2400" b="0" dirty="0">
                    <a:solidFill>
                      <a:schemeClr val="tx1"/>
                    </a:solidFill>
                    <a:latin typeface="Times New Roman" panose="02020603050405020304" pitchFamily="18" charset="0"/>
                  </a:rPr>
                  <a:t>     padding:</a:t>
                </a:r>
              </a:p>
              <a:p>
                <a:pPr marL="914400" lvl="5">
                  <a:spcBef>
                    <a:spcPct val="10000"/>
                  </a:spcBef>
                </a:pPr>
                <a:r>
                  <a:rPr lang="en-US" sz="2400" b="0" dirty="0">
                    <a:solidFill>
                      <a:schemeClr val="tx1"/>
                    </a:solidFill>
                    <a:latin typeface="Times New Roman" panose="02020603050405020304" pitchFamily="18" charset="0"/>
                  </a:rPr>
                  <a:t>y = </a:t>
                </a:r>
                <a14:m>
                  <m:oMath xmlns:m="http://schemas.openxmlformats.org/officeDocument/2006/math">
                    <m:r>
                      <a:rPr lang="en-US" sz="2400" b="0" i="1">
                        <a:solidFill>
                          <a:schemeClr val="tx1"/>
                        </a:solidFill>
                        <a:latin typeface="Cambria Math" panose="02040503050406030204" pitchFamily="18" charset="0"/>
                      </a:rPr>
                      <m:t>𝐹</m:t>
                    </m:r>
                    <m:d>
                      <m:dPr>
                        <m:ctrlPr>
                          <a:rPr lang="en-US" sz="2400" b="0" i="1">
                            <a:solidFill>
                              <a:schemeClr val="tx1"/>
                            </a:solidFill>
                            <a:latin typeface="Cambria Math" panose="02040503050406030204" pitchFamily="18" charset="0"/>
                          </a:rPr>
                        </m:ctrlPr>
                      </m:dPr>
                      <m:e>
                        <m:r>
                          <a:rPr lang="en-US" sz="2400" b="0" i="1">
                            <a:solidFill>
                              <a:schemeClr val="tx1"/>
                            </a:solidFill>
                            <a:latin typeface="Cambria Math" panose="02040503050406030204" pitchFamily="18" charset="0"/>
                          </a:rPr>
                          <m:t>𝑥</m:t>
                        </m:r>
                        <m:r>
                          <a:rPr lang="en-US" sz="2400" b="0" i="1">
                            <a:solidFill>
                              <a:schemeClr val="tx1"/>
                            </a:solidFill>
                            <a:latin typeface="Cambria Math" panose="02040503050406030204" pitchFamily="18" charset="0"/>
                          </a:rPr>
                          <m:t>,</m:t>
                        </m:r>
                        <m:d>
                          <m:dPr>
                            <m:begChr m:val="{"/>
                            <m:endChr m:val="}"/>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𝑊</m:t>
                                </m:r>
                              </m:e>
                              <m:sub>
                                <m:r>
                                  <a:rPr lang="en-US" sz="2400" b="0" i="1">
                                    <a:solidFill>
                                      <a:schemeClr val="tx1"/>
                                    </a:solidFill>
                                    <a:latin typeface="Cambria Math" panose="02040503050406030204" pitchFamily="18" charset="0"/>
                                  </a:rPr>
                                  <m:t>𝑖</m:t>
                                </m:r>
                              </m:sub>
                            </m:sSub>
                          </m:e>
                        </m:d>
                      </m:e>
                    </m:d>
                    <m:r>
                      <a:rPr lang="en-US" sz="2400" b="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𝑾</m:t>
                        </m:r>
                      </m:e>
                      <m:sub>
                        <m:r>
                          <a:rPr lang="en-US" sz="2400" i="1">
                            <a:solidFill>
                              <a:schemeClr val="tx1"/>
                            </a:solidFill>
                            <a:latin typeface="Cambria Math" panose="02040503050406030204" pitchFamily="18" charset="0"/>
                          </a:rPr>
                          <m:t>𝒔</m:t>
                        </m:r>
                      </m:sub>
                    </m:sSub>
                    <m:r>
                      <a:rPr lang="en-US" sz="2400" b="0" i="1">
                        <a:solidFill>
                          <a:schemeClr val="tx1"/>
                        </a:solidFill>
                        <a:latin typeface="Cambria Math" panose="02040503050406030204" pitchFamily="18" charset="0"/>
                      </a:rPr>
                      <m:t>𝑥</m:t>
                    </m:r>
                  </m:oMath>
                </a14:m>
                <a:endParaRPr lang="en-US" sz="2400" b="0" dirty="0">
                  <a:solidFill>
                    <a:schemeClr val="tx1"/>
                  </a:solidFill>
                  <a:latin typeface="Times New Roman" panose="02020603050405020304" pitchFamily="18" charset="0"/>
                </a:endParaRPr>
              </a:p>
              <a:p>
                <a:pPr marL="914400" lvl="5">
                  <a:spcBef>
                    <a:spcPct val="10000"/>
                  </a:spcBef>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𝑾</m:t>
                        </m:r>
                      </m:e>
                      <m:sub>
                        <m:r>
                          <a:rPr lang="en-US" sz="2400" i="1">
                            <a:solidFill>
                              <a:schemeClr val="tx1"/>
                            </a:solidFill>
                            <a:latin typeface="Cambria Math" panose="02040503050406030204" pitchFamily="18" charset="0"/>
                          </a:rPr>
                          <m:t>𝒔</m:t>
                        </m:r>
                      </m:sub>
                    </m:sSub>
                  </m:oMath>
                </a14:m>
                <a:r>
                  <a:rPr lang="en-US" sz="2400" b="0" dirty="0">
                    <a:solidFill>
                      <a:schemeClr val="tx1"/>
                    </a:solidFill>
                    <a:latin typeface="Times New Roman" panose="02020603050405020304" pitchFamily="18" charset="0"/>
                  </a:rPr>
                  <a:t> is performed using 1x1 </a:t>
                </a:r>
              </a:p>
              <a:p>
                <a:pPr eaLnBrk="1" hangingPunct="1">
                  <a:spcBef>
                    <a:spcPct val="10000"/>
                  </a:spcBef>
                </a:pPr>
                <a:r>
                  <a:rPr lang="en-US" sz="2400" b="0" dirty="0">
                    <a:solidFill>
                      <a:schemeClr val="tx1"/>
                    </a:solidFill>
                    <a:latin typeface="Times New Roman" panose="02020603050405020304" pitchFamily="18" charset="0"/>
                  </a:rPr>
                  <a:t>     convolutional layers</a:t>
                </a: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lvl="1" eaLnBrk="1" hangingPunct="1">
                  <a:spcBef>
                    <a:spcPct val="10000"/>
                  </a:spcBef>
                </a:pPr>
                <a:endParaRPr lang="en-US" sz="2400" i="1" dirty="0">
                  <a:solidFill>
                    <a:schemeClr val="tx1"/>
                  </a:solidFill>
                  <a:latin typeface="Times New Roman" panose="02020603050405020304" pitchFamily="18" charset="0"/>
                </a:endParaRPr>
              </a:p>
              <a:p>
                <a:pPr marL="800100" lvl="1"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eaLnBrk="1" hangingPunct="1">
                  <a:spcBef>
                    <a:spcPct val="10000"/>
                  </a:spcBef>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dirty="0">
                  <a:solidFill>
                    <a:schemeClr val="tx1"/>
                  </a:solidFill>
                  <a:latin typeface="Times New Roman" panose="02020603050405020304" pitchFamily="18" charset="0"/>
                </a:endParaRPr>
              </a:p>
              <a:p>
                <a:pPr eaLnBrk="1" hangingPunct="1">
                  <a:spcBef>
                    <a:spcPct val="10000"/>
                  </a:spcBef>
                </a:pPr>
                <a:endParaRPr lang="en-US" sz="24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endParaRPr lang="en-US" sz="2400" b="0" i="1" dirty="0">
                  <a:solidFill>
                    <a:schemeClr val="tx1"/>
                  </a:solidFill>
                  <a:latin typeface="Times New Roman" panose="02020603050405020304" pitchFamily="18" charset="0"/>
                </a:endParaRPr>
              </a:p>
              <a:p>
                <a:pPr marL="342900" indent="-342900">
                  <a:buFont typeface="Wingdings" panose="05000000000000000000" pitchFamily="2" charset="2"/>
                  <a:buChar char="v"/>
                </a:pPr>
                <a:endParaRPr lang="en-US" sz="1600" dirty="0"/>
              </a:p>
              <a:p>
                <a:pPr marL="342900" indent="-342900" eaLnBrk="1" hangingPunct="1">
                  <a:spcBef>
                    <a:spcPct val="10000"/>
                  </a:spcBef>
                  <a:buFont typeface="Wingdings" panose="05000000000000000000" pitchFamily="2" charset="2"/>
                  <a:buChar char="v"/>
                </a:pPr>
                <a:endParaRPr lang="en-US" sz="1600" dirty="0"/>
              </a:p>
            </p:txBody>
          </p:sp>
        </mc:Choice>
        <mc:Fallback xmlns="">
          <p:sp>
            <p:nvSpPr>
              <p:cNvPr id="37" name="Rectangle 3"/>
              <p:cNvSpPr>
                <a:spLocks noRot="1" noChangeAspect="1" noMove="1" noResize="1" noEditPoints="1" noAdjustHandles="1" noChangeArrowheads="1" noChangeShapeType="1" noTextEdit="1"/>
              </p:cNvSpPr>
              <p:nvPr/>
            </p:nvSpPr>
            <p:spPr>
              <a:xfrm>
                <a:off x="563418" y="786757"/>
                <a:ext cx="8412802" cy="9811917"/>
              </a:xfrm>
              <a:prstGeom prst="rect">
                <a:avLst/>
              </a:prstGeom>
              <a:blipFill>
                <a:blip r:embed="rId3"/>
                <a:stretch>
                  <a:fillRect l="-942"/>
                </a:stretch>
              </a:blipFill>
            </p:spPr>
            <p:txBody>
              <a:bodyPr/>
              <a:lstStyle/>
              <a:p>
                <a:r>
                  <a:rPr lang="en-GB">
                    <a:noFill/>
                  </a:rPr>
                  <a:t> </a:t>
                </a:r>
              </a:p>
            </p:txBody>
          </p:sp>
        </mc:Fallback>
      </mc:AlternateContent>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46</a:t>
            </a:fld>
            <a:endParaRPr lang="en-US" altLang="en-US" sz="1400">
              <a:solidFill>
                <a:schemeClr val="bg2"/>
              </a:solidFill>
              <a:latin typeface="Tahoma" panose="020B0604030504040204" pitchFamily="34" charset="0"/>
            </a:endParaRPr>
          </a:p>
        </p:txBody>
      </p:sp>
      <p:sp>
        <p:nvSpPr>
          <p:cNvPr id="2" name="TextBox 1"/>
          <p:cNvSpPr txBox="1"/>
          <p:nvPr/>
        </p:nvSpPr>
        <p:spPr>
          <a:xfrm>
            <a:off x="2126137" y="212436"/>
            <a:ext cx="4918334" cy="523220"/>
          </a:xfrm>
          <a:prstGeom prst="rect">
            <a:avLst/>
          </a:prstGeom>
          <a:noFill/>
        </p:spPr>
        <p:txBody>
          <a:bodyPr wrap="none" rtlCol="0">
            <a:spAutoFit/>
          </a:bodyPr>
          <a:lstStyle/>
          <a:p>
            <a:pPr algn="ctr"/>
            <a:r>
              <a:rPr lang="en-US" sz="2800" dirty="0" err="1">
                <a:solidFill>
                  <a:srgbClr val="3333CC"/>
                </a:solidFill>
              </a:rPr>
              <a:t>ResNet</a:t>
            </a:r>
            <a:r>
              <a:rPr lang="en-US" sz="2800" dirty="0">
                <a:solidFill>
                  <a:srgbClr val="3333CC"/>
                </a:solidFill>
              </a:rPr>
              <a:t> 50: Residual Block</a:t>
            </a:r>
            <a:endParaRPr lang="en-US" sz="2800" b="0" dirty="0">
              <a:solidFill>
                <a:srgbClr val="3333CC"/>
              </a:solidFill>
            </a:endParaRPr>
          </a:p>
        </p:txBody>
      </p:sp>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3" name="TextBox 12"/>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4" name="Rectangle 13"/>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5" name="TextBox 14"/>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mc:AlternateContent xmlns:mc="http://schemas.openxmlformats.org/markup-compatibility/2006" xmlns:a14="http://schemas.microsoft.com/office/drawing/2010/main">
        <mc:Choice Requires="a14">
          <p:sp>
            <p:nvSpPr>
              <p:cNvPr id="23" name="TextBox 22"/>
              <p:cNvSpPr txBox="1"/>
              <p:nvPr/>
            </p:nvSpPr>
            <p:spPr>
              <a:xfrm>
                <a:off x="6187553" y="4689331"/>
                <a:ext cx="2575449" cy="738664"/>
              </a:xfrm>
              <a:prstGeom prst="rect">
                <a:avLst/>
              </a:prstGeom>
              <a:noFill/>
            </p:spPr>
            <p:txBody>
              <a:bodyPr wrap="none" rtlCol="0">
                <a:spAutoFit/>
              </a:bodyPr>
              <a:lstStyle/>
              <a:p>
                <a:pPr marL="342900" indent="-342900" eaLnBrk="1" hangingPunct="1">
                  <a:spcBef>
                    <a:spcPct val="10000"/>
                  </a:spcBef>
                  <a:buFont typeface="Wingdings" panose="05000000000000000000" pitchFamily="2" charset="2"/>
                  <a:buChar char="v"/>
                </a:pPr>
                <a14:m>
                  <m:oMath xmlns:m="http://schemas.openxmlformats.org/officeDocument/2006/math">
                    <m:r>
                      <a:rPr lang="en-US" sz="2000" b="0" i="1">
                        <a:solidFill>
                          <a:schemeClr val="tx1"/>
                        </a:solidFill>
                        <a:latin typeface="Cambria Math" panose="02040503050406030204" pitchFamily="18" charset="0"/>
                      </a:rPr>
                      <m:t>𝑦</m:t>
                    </m:r>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𝐹</m:t>
                    </m:r>
                    <m:d>
                      <m:dPr>
                        <m:ctrlPr>
                          <a:rPr lang="en-US" sz="2000" b="0" i="1">
                            <a:solidFill>
                              <a:schemeClr val="tx1"/>
                            </a:solidFill>
                            <a:latin typeface="Cambria Math" panose="02040503050406030204" pitchFamily="18" charset="0"/>
                          </a:rPr>
                        </m:ctrlPr>
                      </m:dPr>
                      <m:e>
                        <m:r>
                          <a:rPr lang="en-US" sz="2000" b="0" i="1">
                            <a:solidFill>
                              <a:schemeClr val="tx1"/>
                            </a:solidFill>
                            <a:latin typeface="Cambria Math" panose="02040503050406030204" pitchFamily="18" charset="0"/>
                          </a:rPr>
                          <m:t>𝑥</m:t>
                        </m:r>
                        <m:r>
                          <a:rPr lang="en-US" sz="2000" b="0" i="1">
                            <a:solidFill>
                              <a:schemeClr val="tx1"/>
                            </a:solidFill>
                            <a:latin typeface="Cambria Math" panose="02040503050406030204" pitchFamily="18" charset="0"/>
                          </a:rPr>
                          <m:t>,</m:t>
                        </m:r>
                        <m:d>
                          <m:dPr>
                            <m:begChr m:val="{"/>
                            <m:endChr m:val="}"/>
                            <m:ctrlPr>
                              <a:rPr lang="en-US" sz="2000" b="0" i="1">
                                <a:solidFill>
                                  <a:schemeClr val="tx1"/>
                                </a:solidFill>
                                <a:latin typeface="Cambria Math" panose="02040503050406030204" pitchFamily="18" charset="0"/>
                              </a:rPr>
                            </m:ctrlPr>
                          </m:dPr>
                          <m:e>
                            <m:sSub>
                              <m:sSubPr>
                                <m:ctrlPr>
                                  <a:rPr lang="en-US" sz="2000" b="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𝑊</m:t>
                                </m:r>
                              </m:e>
                              <m:sub>
                                <m:r>
                                  <a:rPr lang="en-US" sz="2000" b="0" i="1">
                                    <a:solidFill>
                                      <a:schemeClr val="tx1"/>
                                    </a:solidFill>
                                    <a:latin typeface="Cambria Math" panose="02040503050406030204" pitchFamily="18" charset="0"/>
                                  </a:rPr>
                                  <m:t>𝑖</m:t>
                                </m:r>
                              </m:sub>
                            </m:sSub>
                          </m:e>
                        </m:d>
                      </m:e>
                    </m:d>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𝑥</m:t>
                    </m:r>
                  </m:oMath>
                </a14:m>
                <a:endParaRPr lang="en-US" sz="2000" b="0" dirty="0">
                  <a:solidFill>
                    <a:schemeClr val="tx1"/>
                  </a:solidFill>
                  <a:latin typeface="Times New Roman" panose="02020603050405020304" pitchFamily="18" charset="0"/>
                </a:endParaRPr>
              </a:p>
              <a:p>
                <a:pPr marL="342900" indent="-342900" eaLnBrk="1" hangingPunct="1">
                  <a:spcBef>
                    <a:spcPct val="10000"/>
                  </a:spcBef>
                  <a:buFont typeface="Wingdings" panose="05000000000000000000" pitchFamily="2" charset="2"/>
                  <a:buChar char="v"/>
                </a:pPr>
                <a14:m>
                  <m:oMath xmlns:m="http://schemas.openxmlformats.org/officeDocument/2006/math">
                    <m:r>
                      <a:rPr lang="en-US" sz="2000" b="0" i="1">
                        <a:solidFill>
                          <a:schemeClr val="tx1"/>
                        </a:solidFill>
                        <a:latin typeface="Cambria Math" panose="02040503050406030204" pitchFamily="18" charset="0"/>
                      </a:rPr>
                      <m:t>𝐹</m:t>
                    </m:r>
                    <m:r>
                      <a:rPr lang="en-US" sz="2000" b="0" i="1">
                        <a:solidFill>
                          <a:schemeClr val="tx1"/>
                        </a:solidFill>
                        <a:latin typeface="Cambria Math" panose="02040503050406030204" pitchFamily="18" charset="0"/>
                      </a:rPr>
                      <m:t>=</m:t>
                    </m:r>
                    <m:sSub>
                      <m:sSubPr>
                        <m:ctrlPr>
                          <a:rPr lang="en-US" sz="2000" b="0" i="1">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𝑊</m:t>
                        </m:r>
                      </m:e>
                      <m:sub>
                        <m:r>
                          <a:rPr lang="en-US" sz="2000" b="0" i="1">
                            <a:solidFill>
                              <a:schemeClr val="tx1"/>
                            </a:solidFill>
                            <a:latin typeface="Cambria Math" panose="02040503050406030204" pitchFamily="18" charset="0"/>
                          </a:rPr>
                          <m:t>2</m:t>
                        </m:r>
                      </m:sub>
                    </m:sSub>
                    <m:r>
                      <a:rPr lang="en-US" sz="2000" b="0" i="1">
                        <a:solidFill>
                          <a:schemeClr val="tx1"/>
                        </a:solidFill>
                        <a:latin typeface="Cambria Math" panose="02040503050406030204" pitchFamily="18" charset="0"/>
                      </a:rPr>
                      <m:t> </m:t>
                    </m:r>
                    <m:r>
                      <a:rPr lang="en-US" sz="2000" b="0" i="1">
                        <a:solidFill>
                          <a:schemeClr val="tx1"/>
                        </a:solidFill>
                        <a:latin typeface="Cambria Math" panose="02040503050406030204" pitchFamily="18" charset="0"/>
                        <a:ea typeface="Cambria Math" panose="02040503050406030204" pitchFamily="18" charset="0"/>
                      </a:rPr>
                      <m:t>𝜎</m:t>
                    </m:r>
                    <m:d>
                      <m:dPr>
                        <m:ctrlPr>
                          <a:rPr lang="en-US" sz="2000" b="0" i="1">
                            <a:solidFill>
                              <a:schemeClr val="tx1"/>
                            </a:solidFill>
                            <a:latin typeface="Cambria Math" panose="02040503050406030204" pitchFamily="18" charset="0"/>
                            <a:ea typeface="Cambria Math" panose="02040503050406030204" pitchFamily="18" charset="0"/>
                          </a:rPr>
                        </m:ctrlPr>
                      </m:dPr>
                      <m:e>
                        <m:sSub>
                          <m:sSubPr>
                            <m:ctrlPr>
                              <a:rPr lang="en-US" sz="2000" b="0" i="1">
                                <a:solidFill>
                                  <a:schemeClr val="tx1"/>
                                </a:solidFill>
                                <a:latin typeface="Cambria Math" panose="02040503050406030204" pitchFamily="18" charset="0"/>
                                <a:ea typeface="Cambria Math" panose="02040503050406030204" pitchFamily="18" charset="0"/>
                              </a:rPr>
                            </m:ctrlPr>
                          </m:sSubPr>
                          <m:e>
                            <m:r>
                              <a:rPr lang="en-US" sz="2000" b="0" i="1">
                                <a:solidFill>
                                  <a:schemeClr val="tx1"/>
                                </a:solidFill>
                                <a:latin typeface="Cambria Math" panose="02040503050406030204" pitchFamily="18" charset="0"/>
                                <a:ea typeface="Cambria Math" panose="02040503050406030204" pitchFamily="18" charset="0"/>
                              </a:rPr>
                              <m:t>𝑊</m:t>
                            </m:r>
                          </m:e>
                          <m:sub>
                            <m:r>
                              <a:rPr lang="en-US" sz="2000" b="0" i="1">
                                <a:solidFill>
                                  <a:schemeClr val="tx1"/>
                                </a:solidFill>
                                <a:latin typeface="Cambria Math" panose="02040503050406030204" pitchFamily="18" charset="0"/>
                                <a:ea typeface="Cambria Math" panose="02040503050406030204" pitchFamily="18" charset="0"/>
                              </a:rPr>
                              <m:t>1</m:t>
                            </m:r>
                          </m:sub>
                        </m:sSub>
                        <m:r>
                          <a:rPr lang="en-US" sz="2000" b="0" i="1">
                            <a:solidFill>
                              <a:schemeClr val="tx1"/>
                            </a:solidFill>
                            <a:latin typeface="Cambria Math" panose="02040503050406030204" pitchFamily="18" charset="0"/>
                            <a:ea typeface="Cambria Math" panose="02040503050406030204" pitchFamily="18" charset="0"/>
                          </a:rPr>
                          <m:t>𝑥</m:t>
                        </m:r>
                      </m:e>
                    </m:d>
                  </m:oMath>
                </a14:m>
                <a:endParaRPr lang="en-US" sz="2000" b="0" dirty="0">
                  <a:solidFill>
                    <a:schemeClr val="tx1"/>
                  </a:solidFill>
                  <a:latin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187553" y="4689331"/>
                <a:ext cx="2575449" cy="738664"/>
              </a:xfrm>
              <a:prstGeom prst="rect">
                <a:avLst/>
              </a:prstGeom>
              <a:blipFill>
                <a:blip r:embed="rId6"/>
                <a:stretch>
                  <a:fillRect l="-2128" t="-2479" b="-12397"/>
                </a:stretch>
              </a:blipFill>
            </p:spPr>
            <p:txBody>
              <a:bodyPr/>
              <a:lstStyle/>
              <a:p>
                <a:r>
                  <a:rPr lang="en-GB">
                    <a:noFill/>
                  </a:rPr>
                  <a:t> </a:t>
                </a:r>
              </a:p>
            </p:txBody>
          </p:sp>
        </mc:Fallback>
      </mc:AlternateContent>
      <p:pic>
        <p:nvPicPr>
          <p:cNvPr id="39" name="Picture 38"/>
          <p:cNvPicPr>
            <a:picLocks noChangeAspect="1"/>
          </p:cNvPicPr>
          <p:nvPr/>
        </p:nvPicPr>
        <p:blipFill>
          <a:blip r:embed="rId7"/>
          <a:stretch>
            <a:fillRect/>
          </a:stretch>
        </p:blipFill>
        <p:spPr>
          <a:xfrm>
            <a:off x="6270771" y="2572336"/>
            <a:ext cx="2570649" cy="1526843"/>
          </a:xfrm>
          <a:prstGeom prst="rect">
            <a:avLst/>
          </a:prstGeom>
        </p:spPr>
      </p:pic>
      <p:sp>
        <p:nvSpPr>
          <p:cNvPr id="40" name="Rectangle 39"/>
          <p:cNvSpPr/>
          <p:nvPr/>
        </p:nvSpPr>
        <p:spPr bwMode="auto">
          <a:xfrm>
            <a:off x="6207855" y="2453572"/>
            <a:ext cx="2768367" cy="307777"/>
          </a:xfrm>
          <a:prstGeom prst="rect">
            <a:avLst/>
          </a:prstGeom>
          <a:noFill/>
          <a:ln w="952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44" name="TextBox 43"/>
          <p:cNvSpPr txBox="1"/>
          <p:nvPr/>
        </p:nvSpPr>
        <p:spPr>
          <a:xfrm>
            <a:off x="6829638" y="2109794"/>
            <a:ext cx="1313116" cy="307777"/>
          </a:xfrm>
          <a:prstGeom prst="rect">
            <a:avLst/>
          </a:prstGeom>
          <a:noFill/>
        </p:spPr>
        <p:txBody>
          <a:bodyPr wrap="none" rtlCol="0">
            <a:spAutoFit/>
          </a:bodyPr>
          <a:lstStyle/>
          <a:p>
            <a:r>
              <a:rPr lang="en-US" b="0" i="1" dirty="0"/>
              <a:t>Residual block</a:t>
            </a:r>
          </a:p>
        </p:txBody>
      </p:sp>
    </p:spTree>
    <p:extLst>
      <p:ext uri="{BB962C8B-B14F-4D97-AF65-F5344CB8AC3E}">
        <p14:creationId xmlns:p14="http://schemas.microsoft.com/office/powerpoint/2010/main" val="900431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ChangeArrowheads="1"/>
          </p:cNvSpPr>
          <p:nvPr/>
        </p:nvSpPr>
        <p:spPr bwMode="auto">
          <a:xfrm>
            <a:off x="685800"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a:spcBef>
                <a:spcPct val="0"/>
              </a:spcBef>
              <a:buClrTx/>
              <a:buFontTx/>
              <a:buNone/>
            </a:pPr>
            <a:r>
              <a:rPr lang="en-US" altLang="en-US" sz="2800" dirty="0" err="1">
                <a:solidFill>
                  <a:srgbClr val="3333CC"/>
                </a:solidFill>
                <a:latin typeface="Tahoma" panose="020B0604030504040204" pitchFamily="34" charset="0"/>
              </a:rPr>
              <a:t>ResNet</a:t>
            </a:r>
            <a:r>
              <a:rPr lang="en-US" altLang="en-US" sz="2800" dirty="0">
                <a:solidFill>
                  <a:srgbClr val="3333CC"/>
                </a:solidFill>
                <a:latin typeface="Tahoma" panose="020B0604030504040204" pitchFamily="34" charset="0"/>
              </a:rPr>
              <a:t> 50 Architecture</a:t>
            </a:r>
          </a:p>
        </p:txBody>
      </p:sp>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47</a:t>
            </a:fld>
            <a:endParaRPr lang="en-US" altLang="en-US" sz="1400">
              <a:solidFill>
                <a:srgbClr val="1C1C1C"/>
              </a:solidFill>
              <a:latin typeface="Tahoma" panose="020B0604030504040204" pitchFamily="34" charset="0"/>
            </a:endParaRPr>
          </a:p>
        </p:txBody>
      </p:sp>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3"/>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4"/>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47</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72" name="Rectangle 71"/>
          <p:cNvSpPr/>
          <p:nvPr/>
        </p:nvSpPr>
        <p:spPr bwMode="auto">
          <a:xfrm>
            <a:off x="4580499" y="954882"/>
            <a:ext cx="64082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nvGrpSpPr>
          <p:cNvPr id="186372" name="Group 186371"/>
          <p:cNvGrpSpPr/>
          <p:nvPr/>
        </p:nvGrpSpPr>
        <p:grpSpPr>
          <a:xfrm>
            <a:off x="685802" y="1019552"/>
            <a:ext cx="4619969" cy="5219880"/>
            <a:chOff x="685800" y="1019552"/>
            <a:chExt cx="4619969" cy="5219880"/>
          </a:xfrm>
        </p:grpSpPr>
        <p:pic>
          <p:nvPicPr>
            <p:cNvPr id="186369" name="Picture 186368"/>
            <p:cNvPicPr>
              <a:picLocks noChangeAspect="1"/>
            </p:cNvPicPr>
            <p:nvPr/>
          </p:nvPicPr>
          <p:blipFill>
            <a:blip r:embed="rId5"/>
            <a:stretch>
              <a:fillRect/>
            </a:stretch>
          </p:blipFill>
          <p:spPr>
            <a:xfrm>
              <a:off x="3920766" y="1112958"/>
              <a:ext cx="1385003" cy="2800447"/>
            </a:xfrm>
            <a:prstGeom prst="rect">
              <a:avLst/>
            </a:prstGeom>
          </p:spPr>
        </p:pic>
        <p:pic>
          <p:nvPicPr>
            <p:cNvPr id="4" name="Picture 3"/>
            <p:cNvPicPr>
              <a:picLocks noChangeAspect="1"/>
            </p:cNvPicPr>
            <p:nvPr/>
          </p:nvPicPr>
          <p:blipFill>
            <a:blip r:embed="rId6"/>
            <a:stretch>
              <a:fillRect/>
            </a:stretch>
          </p:blipFill>
          <p:spPr>
            <a:xfrm>
              <a:off x="685800" y="1211534"/>
              <a:ext cx="1464896" cy="4737947"/>
            </a:xfrm>
            <a:prstGeom prst="rect">
              <a:avLst/>
            </a:prstGeom>
          </p:spPr>
        </p:pic>
        <p:pic>
          <p:nvPicPr>
            <p:cNvPr id="6" name="Picture 5"/>
            <p:cNvPicPr>
              <a:picLocks noChangeAspect="1"/>
            </p:cNvPicPr>
            <p:nvPr/>
          </p:nvPicPr>
          <p:blipFill>
            <a:blip r:embed="rId7"/>
            <a:stretch>
              <a:fillRect/>
            </a:stretch>
          </p:blipFill>
          <p:spPr>
            <a:xfrm>
              <a:off x="2347120" y="1112958"/>
              <a:ext cx="1453339" cy="4836523"/>
            </a:xfrm>
            <a:prstGeom prst="rect">
              <a:avLst/>
            </a:prstGeom>
          </p:spPr>
        </p:pic>
        <p:grpSp>
          <p:nvGrpSpPr>
            <p:cNvPr id="59" name="Group 58"/>
            <p:cNvGrpSpPr/>
            <p:nvPr/>
          </p:nvGrpSpPr>
          <p:grpSpPr>
            <a:xfrm>
              <a:off x="1431647" y="1029529"/>
              <a:ext cx="1565232" cy="5073245"/>
              <a:chOff x="1431647" y="1029529"/>
              <a:chExt cx="1565232" cy="5073245"/>
            </a:xfrm>
          </p:grpSpPr>
          <p:cxnSp>
            <p:nvCxnSpPr>
              <p:cNvPr id="26" name="Straight Connector 25"/>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31" name="Straight Connector 30"/>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48" name="Straight Connector 47"/>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7" name="Straight Connector 56"/>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8" name="Straight Connector 57"/>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grpSp>
          <p:nvGrpSpPr>
            <p:cNvPr id="62" name="Group 61"/>
            <p:cNvGrpSpPr/>
            <p:nvPr/>
          </p:nvGrpSpPr>
          <p:grpSpPr>
            <a:xfrm>
              <a:off x="3003390" y="1019552"/>
              <a:ext cx="1565232" cy="5073245"/>
              <a:chOff x="1431647" y="1029529"/>
              <a:chExt cx="1565232" cy="5073245"/>
            </a:xfrm>
          </p:grpSpPr>
          <p:cxnSp>
            <p:nvCxnSpPr>
              <p:cNvPr id="63" name="Straight Connector 62"/>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4" name="Straight Connector 63"/>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5" name="Straight Connector 64"/>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6" name="Straight Connector 65"/>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7" name="Straight Connector 66"/>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sp>
          <p:nvSpPr>
            <p:cNvPr id="73" name="Rectangle 72"/>
            <p:cNvSpPr/>
            <p:nvPr/>
          </p:nvSpPr>
          <p:spPr bwMode="auto">
            <a:xfrm>
              <a:off x="3134957" y="5931655"/>
              <a:ext cx="26696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sp>
        <p:nvSpPr>
          <p:cNvPr id="74" name="TextBox 7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86373" name="TextBox 186372"/>
          <p:cNvSpPr txBox="1"/>
          <p:nvPr/>
        </p:nvSpPr>
        <p:spPr>
          <a:xfrm>
            <a:off x="6020476" y="1416108"/>
            <a:ext cx="184731" cy="307777"/>
          </a:xfrm>
          <a:prstGeom prst="rect">
            <a:avLst/>
          </a:prstGeom>
          <a:noFill/>
        </p:spPr>
        <p:txBody>
          <a:bodyPr wrap="none" rtlCol="0">
            <a:spAutoFit/>
          </a:bodyPr>
          <a:lstStyle/>
          <a:p>
            <a:endParaRPr lang="en-US" dirty="0"/>
          </a:p>
        </p:txBody>
      </p:sp>
      <p:sp>
        <p:nvSpPr>
          <p:cNvPr id="2" name="CasellaDiTesto 1"/>
          <p:cNvSpPr txBox="1"/>
          <p:nvPr/>
        </p:nvSpPr>
        <p:spPr>
          <a:xfrm>
            <a:off x="4689177" y="5942708"/>
            <a:ext cx="4176003" cy="338554"/>
          </a:xfrm>
          <a:prstGeom prst="rect">
            <a:avLst/>
          </a:prstGeom>
          <a:noFill/>
        </p:spPr>
        <p:txBody>
          <a:bodyPr wrap="square" rtlCol="0">
            <a:spAutoFit/>
          </a:bodyPr>
          <a:lstStyle/>
          <a:p>
            <a:r>
              <a:rPr lang="it-IT" sz="800" b="0" dirty="0">
                <a:solidFill>
                  <a:schemeClr val="tx1"/>
                </a:solidFill>
              </a:rPr>
              <a:t>He, </a:t>
            </a:r>
            <a:r>
              <a:rPr lang="it-IT" sz="800" b="0" dirty="0" err="1">
                <a:solidFill>
                  <a:schemeClr val="tx1"/>
                </a:solidFill>
              </a:rPr>
              <a:t>Kaiming</a:t>
            </a:r>
            <a:r>
              <a:rPr lang="it-IT" sz="800" b="0" dirty="0">
                <a:solidFill>
                  <a:schemeClr val="tx1"/>
                </a:solidFill>
              </a:rPr>
              <a:t>, et al. "Deep residual learning for image recognition." </a:t>
            </a:r>
            <a:r>
              <a:rPr lang="it-IT" sz="800" b="0" i="1" dirty="0">
                <a:solidFill>
                  <a:schemeClr val="tx1"/>
                </a:solidFill>
              </a:rPr>
              <a:t>Proceedings of the IEEE conference on computer vision and pattern recognition</a:t>
            </a:r>
            <a:r>
              <a:rPr lang="it-IT" sz="800" b="0" dirty="0">
                <a:solidFill>
                  <a:schemeClr val="tx1"/>
                </a:solidFill>
              </a:rPr>
              <a:t>. 2016.</a:t>
            </a:r>
            <a:endParaRPr lang="en-GB" sz="800" dirty="0">
              <a:solidFill>
                <a:schemeClr val="tx1"/>
              </a:solidFill>
            </a:endParaRPr>
          </a:p>
        </p:txBody>
      </p:sp>
    </p:spTree>
    <p:extLst>
      <p:ext uri="{BB962C8B-B14F-4D97-AF65-F5344CB8AC3E}">
        <p14:creationId xmlns:p14="http://schemas.microsoft.com/office/powerpoint/2010/main" val="80784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ChangeArrowheads="1"/>
          </p:cNvSpPr>
          <p:nvPr/>
        </p:nvSpPr>
        <p:spPr bwMode="auto">
          <a:xfrm>
            <a:off x="685800"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a:spcBef>
                <a:spcPct val="0"/>
              </a:spcBef>
              <a:buClrTx/>
              <a:buNone/>
            </a:pPr>
            <a:r>
              <a:rPr lang="en-US" altLang="en-US" sz="2800" dirty="0" err="1">
                <a:solidFill>
                  <a:srgbClr val="3333CC"/>
                </a:solidFill>
                <a:latin typeface="Tahoma" panose="020B0604030504040204" pitchFamily="34" charset="0"/>
              </a:rPr>
              <a:t>ResNet</a:t>
            </a:r>
            <a:endParaRPr lang="en-US" altLang="en-US" sz="2800" dirty="0">
              <a:solidFill>
                <a:srgbClr val="3333CC"/>
              </a:solidFill>
              <a:latin typeface="Tahoma" panose="020B0604030504040204" pitchFamily="34" charset="0"/>
            </a:endParaRPr>
          </a:p>
        </p:txBody>
      </p:sp>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48</a:t>
            </a:fld>
            <a:endParaRPr lang="en-US" altLang="en-US" sz="1400">
              <a:solidFill>
                <a:srgbClr val="1C1C1C"/>
              </a:solidFill>
              <a:latin typeface="Tahoma" panose="020B0604030504040204" pitchFamily="34" charset="0"/>
            </a:endParaRPr>
          </a:p>
        </p:txBody>
      </p:sp>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3"/>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4"/>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48</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72" name="Rectangle 71"/>
          <p:cNvSpPr/>
          <p:nvPr/>
        </p:nvSpPr>
        <p:spPr bwMode="auto">
          <a:xfrm>
            <a:off x="4580499" y="954882"/>
            <a:ext cx="64082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74" name="TextBox 7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86373" name="TextBox 186372"/>
          <p:cNvSpPr txBox="1"/>
          <p:nvPr/>
        </p:nvSpPr>
        <p:spPr>
          <a:xfrm>
            <a:off x="6020476" y="1416108"/>
            <a:ext cx="184731" cy="307777"/>
          </a:xfrm>
          <a:prstGeom prst="rect">
            <a:avLst/>
          </a:prstGeom>
          <a:noFill/>
        </p:spPr>
        <p:txBody>
          <a:bodyPr wrap="none" rtlCol="0">
            <a:spAutoFit/>
          </a:bodyPr>
          <a:lstStyle/>
          <a:p>
            <a:endParaRPr lang="en-US" dirty="0"/>
          </a:p>
        </p:txBody>
      </p:sp>
      <p:sp>
        <p:nvSpPr>
          <p:cNvPr id="2" name="CasellaDiTesto 1"/>
          <p:cNvSpPr txBox="1"/>
          <p:nvPr/>
        </p:nvSpPr>
        <p:spPr>
          <a:xfrm>
            <a:off x="419451" y="6071227"/>
            <a:ext cx="8529618" cy="215444"/>
          </a:xfrm>
          <a:prstGeom prst="rect">
            <a:avLst/>
          </a:prstGeom>
          <a:noFill/>
        </p:spPr>
        <p:txBody>
          <a:bodyPr wrap="square" rtlCol="0">
            <a:spAutoFit/>
          </a:bodyPr>
          <a:lstStyle/>
          <a:p>
            <a:r>
              <a:rPr lang="it-IT" sz="800" b="0" dirty="0">
                <a:solidFill>
                  <a:schemeClr val="tx1"/>
                </a:solidFill>
              </a:rPr>
              <a:t>He, </a:t>
            </a:r>
            <a:r>
              <a:rPr lang="it-IT" sz="800" b="0" dirty="0" err="1">
                <a:solidFill>
                  <a:schemeClr val="tx1"/>
                </a:solidFill>
              </a:rPr>
              <a:t>Kaiming</a:t>
            </a:r>
            <a:r>
              <a:rPr lang="it-IT" sz="800" b="0" dirty="0">
                <a:solidFill>
                  <a:schemeClr val="tx1"/>
                </a:solidFill>
              </a:rPr>
              <a:t>, et al. "Deep residual learning for image recognition." </a:t>
            </a:r>
            <a:r>
              <a:rPr lang="it-IT" sz="800" b="0" i="1" dirty="0">
                <a:solidFill>
                  <a:schemeClr val="tx1"/>
                </a:solidFill>
              </a:rPr>
              <a:t>Proceedings of the IEEE conference on computer vision and pattern recognition</a:t>
            </a:r>
            <a:r>
              <a:rPr lang="it-IT" sz="800" b="0" dirty="0">
                <a:solidFill>
                  <a:schemeClr val="tx1"/>
                </a:solidFill>
              </a:rPr>
              <a:t>. 2016.</a:t>
            </a:r>
            <a:endParaRPr lang="en-GB" sz="800" dirty="0">
              <a:solidFill>
                <a:schemeClr val="tx1"/>
              </a:solidFill>
            </a:endParaRPr>
          </a:p>
        </p:txBody>
      </p:sp>
      <p:pic>
        <p:nvPicPr>
          <p:cNvPr id="5" name="Picture 4"/>
          <p:cNvPicPr>
            <a:picLocks noChangeAspect="1"/>
          </p:cNvPicPr>
          <p:nvPr/>
        </p:nvPicPr>
        <p:blipFill>
          <a:blip r:embed="rId5"/>
          <a:stretch>
            <a:fillRect/>
          </a:stretch>
        </p:blipFill>
        <p:spPr>
          <a:xfrm>
            <a:off x="0" y="3077066"/>
            <a:ext cx="9144000" cy="2803835"/>
          </a:xfrm>
          <a:prstGeom prst="rect">
            <a:avLst/>
          </a:prstGeom>
        </p:spPr>
      </p:pic>
      <p:sp>
        <p:nvSpPr>
          <p:cNvPr id="9" name="TextBox 8"/>
          <p:cNvSpPr txBox="1"/>
          <p:nvPr/>
        </p:nvSpPr>
        <p:spPr>
          <a:xfrm>
            <a:off x="783512" y="1208492"/>
            <a:ext cx="7409576" cy="1446550"/>
          </a:xfrm>
          <a:prstGeom prst="rect">
            <a:avLst/>
          </a:prstGeom>
          <a:noFill/>
        </p:spPr>
        <p:txBody>
          <a:bodyPr wrap="square" rtlCol="0">
            <a:spAutoFit/>
          </a:bodyPr>
          <a:lstStyle/>
          <a:p>
            <a:pPr marL="285750" indent="-285750">
              <a:buFont typeface="Wingdings" panose="05000000000000000000" pitchFamily="2" charset="2"/>
              <a:buChar char="v"/>
            </a:pPr>
            <a:r>
              <a:rPr lang="en-US" sz="2400" b="0" dirty="0">
                <a:solidFill>
                  <a:schemeClr val="tx1"/>
                </a:solidFill>
              </a:rPr>
              <a:t>Training and testing error on CIFAR-10 dataset</a:t>
            </a:r>
          </a:p>
          <a:p>
            <a:pPr marL="742950" lvl="1" indent="-285750">
              <a:buFont typeface="Wingdings" panose="05000000000000000000" pitchFamily="2" charset="2"/>
              <a:buChar char="v"/>
            </a:pPr>
            <a:endParaRPr lang="en-US" sz="2400" b="0" dirty="0">
              <a:solidFill>
                <a:schemeClr val="tx1"/>
              </a:solidFill>
            </a:endParaRPr>
          </a:p>
          <a:p>
            <a:pPr marL="1200150" lvl="2" indent="-285750">
              <a:buFont typeface="Wingdings" panose="05000000000000000000" pitchFamily="2" charset="2"/>
              <a:buChar char="v"/>
            </a:pPr>
            <a:r>
              <a:rPr lang="en-US" sz="2000" b="0" dirty="0">
                <a:solidFill>
                  <a:schemeClr val="tx1"/>
                </a:solidFill>
              </a:rPr>
              <a:t>Dashed lines: training error</a:t>
            </a:r>
          </a:p>
          <a:p>
            <a:pPr marL="1200150" lvl="2" indent="-285750">
              <a:buFont typeface="Wingdings" panose="05000000000000000000" pitchFamily="2" charset="2"/>
              <a:buChar char="v"/>
            </a:pPr>
            <a:r>
              <a:rPr lang="en-US" sz="2000" b="0" dirty="0">
                <a:solidFill>
                  <a:schemeClr val="tx1"/>
                </a:solidFill>
              </a:rPr>
              <a:t>Bold lines: testing error </a:t>
            </a:r>
          </a:p>
        </p:txBody>
      </p:sp>
    </p:spTree>
    <p:extLst>
      <p:ext uri="{BB962C8B-B14F-4D97-AF65-F5344CB8AC3E}">
        <p14:creationId xmlns:p14="http://schemas.microsoft.com/office/powerpoint/2010/main" val="3709560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ChangeArrowheads="1"/>
          </p:cNvSpPr>
          <p:nvPr/>
        </p:nvSpPr>
        <p:spPr bwMode="auto">
          <a:xfrm>
            <a:off x="459297"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800" dirty="0">
                <a:solidFill>
                  <a:srgbClr val="3333CC"/>
                </a:solidFill>
                <a:latin typeface="Tahoma" panose="020B0604030504040204" pitchFamily="34" charset="0"/>
                <a:ea typeface="Tahoma" panose="020B0604030504040204" pitchFamily="34" charset="0"/>
                <a:cs typeface="Tahoma" panose="020B0604030504040204" pitchFamily="34" charset="0"/>
              </a:rPr>
              <a:t>Transfer Learning with ResNet50</a:t>
            </a:r>
          </a:p>
        </p:txBody>
      </p:sp>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49</a:t>
            </a:fld>
            <a:endParaRPr lang="en-US" altLang="en-US" sz="1400">
              <a:solidFill>
                <a:srgbClr val="1C1C1C"/>
              </a:solidFill>
              <a:latin typeface="Tahoma" panose="020B0604030504040204" pitchFamily="34" charset="0"/>
            </a:endParaRPr>
          </a:p>
        </p:txBody>
      </p:sp>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3"/>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4"/>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49</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72" name="Rectangle 71"/>
          <p:cNvSpPr/>
          <p:nvPr/>
        </p:nvSpPr>
        <p:spPr bwMode="auto">
          <a:xfrm>
            <a:off x="4580499" y="954882"/>
            <a:ext cx="64082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nvGrpSpPr>
          <p:cNvPr id="186372" name="Group 186371"/>
          <p:cNvGrpSpPr/>
          <p:nvPr/>
        </p:nvGrpSpPr>
        <p:grpSpPr>
          <a:xfrm>
            <a:off x="685802" y="1019552"/>
            <a:ext cx="4619969" cy="5219880"/>
            <a:chOff x="685800" y="1019552"/>
            <a:chExt cx="4619969" cy="5219880"/>
          </a:xfrm>
        </p:grpSpPr>
        <p:pic>
          <p:nvPicPr>
            <p:cNvPr id="186369" name="Picture 186368"/>
            <p:cNvPicPr>
              <a:picLocks noChangeAspect="1"/>
            </p:cNvPicPr>
            <p:nvPr/>
          </p:nvPicPr>
          <p:blipFill>
            <a:blip r:embed="rId5"/>
            <a:stretch>
              <a:fillRect/>
            </a:stretch>
          </p:blipFill>
          <p:spPr>
            <a:xfrm>
              <a:off x="3920766" y="1112958"/>
              <a:ext cx="1385003" cy="2800447"/>
            </a:xfrm>
            <a:prstGeom prst="rect">
              <a:avLst/>
            </a:prstGeom>
          </p:spPr>
        </p:pic>
        <p:pic>
          <p:nvPicPr>
            <p:cNvPr id="4" name="Picture 3"/>
            <p:cNvPicPr>
              <a:picLocks noChangeAspect="1"/>
            </p:cNvPicPr>
            <p:nvPr/>
          </p:nvPicPr>
          <p:blipFill>
            <a:blip r:embed="rId6"/>
            <a:stretch>
              <a:fillRect/>
            </a:stretch>
          </p:blipFill>
          <p:spPr>
            <a:xfrm>
              <a:off x="685800" y="1211534"/>
              <a:ext cx="1464896" cy="4737947"/>
            </a:xfrm>
            <a:prstGeom prst="rect">
              <a:avLst/>
            </a:prstGeom>
          </p:spPr>
        </p:pic>
        <p:pic>
          <p:nvPicPr>
            <p:cNvPr id="6" name="Picture 5"/>
            <p:cNvPicPr>
              <a:picLocks noChangeAspect="1"/>
            </p:cNvPicPr>
            <p:nvPr/>
          </p:nvPicPr>
          <p:blipFill>
            <a:blip r:embed="rId7"/>
            <a:stretch>
              <a:fillRect/>
            </a:stretch>
          </p:blipFill>
          <p:spPr>
            <a:xfrm>
              <a:off x="2347120" y="1112958"/>
              <a:ext cx="1453339" cy="4836523"/>
            </a:xfrm>
            <a:prstGeom prst="rect">
              <a:avLst/>
            </a:prstGeom>
          </p:spPr>
        </p:pic>
        <p:grpSp>
          <p:nvGrpSpPr>
            <p:cNvPr id="59" name="Group 58"/>
            <p:cNvGrpSpPr/>
            <p:nvPr/>
          </p:nvGrpSpPr>
          <p:grpSpPr>
            <a:xfrm>
              <a:off x="1431647" y="1029529"/>
              <a:ext cx="1565232" cy="5073245"/>
              <a:chOff x="1431647" y="1029529"/>
              <a:chExt cx="1565232" cy="5073245"/>
            </a:xfrm>
          </p:grpSpPr>
          <p:cxnSp>
            <p:nvCxnSpPr>
              <p:cNvPr id="26" name="Straight Connector 25"/>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31" name="Straight Connector 30"/>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48" name="Straight Connector 47"/>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7" name="Straight Connector 56"/>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8" name="Straight Connector 57"/>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grpSp>
          <p:nvGrpSpPr>
            <p:cNvPr id="62" name="Group 61"/>
            <p:cNvGrpSpPr/>
            <p:nvPr/>
          </p:nvGrpSpPr>
          <p:grpSpPr>
            <a:xfrm>
              <a:off x="3003390" y="1019552"/>
              <a:ext cx="1565232" cy="5073245"/>
              <a:chOff x="1431647" y="1029529"/>
              <a:chExt cx="1565232" cy="5073245"/>
            </a:xfrm>
          </p:grpSpPr>
          <p:cxnSp>
            <p:nvCxnSpPr>
              <p:cNvPr id="63" name="Straight Connector 62"/>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4" name="Straight Connector 63"/>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5" name="Straight Connector 64"/>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6" name="Straight Connector 65"/>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7" name="Straight Connector 66"/>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sp>
          <p:nvSpPr>
            <p:cNvPr id="73" name="Rectangle 72"/>
            <p:cNvSpPr/>
            <p:nvPr/>
          </p:nvSpPr>
          <p:spPr bwMode="auto">
            <a:xfrm>
              <a:off x="3134957" y="5931655"/>
              <a:ext cx="26696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sp>
        <p:nvSpPr>
          <p:cNvPr id="74" name="TextBox 7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86373" name="TextBox 186372"/>
          <p:cNvSpPr txBox="1"/>
          <p:nvPr/>
        </p:nvSpPr>
        <p:spPr>
          <a:xfrm>
            <a:off x="6020476" y="1416108"/>
            <a:ext cx="184731" cy="307777"/>
          </a:xfrm>
          <a:prstGeom prst="rect">
            <a:avLst/>
          </a:prstGeom>
          <a:noFill/>
        </p:spPr>
        <p:txBody>
          <a:bodyPr wrap="none" rtlCol="0">
            <a:spAutoFit/>
          </a:bodyPr>
          <a:lstStyle/>
          <a:p>
            <a:endParaRPr lang="en-US" dirty="0"/>
          </a:p>
        </p:txBody>
      </p:sp>
      <p:sp>
        <p:nvSpPr>
          <p:cNvPr id="37" name="Rectangle 36"/>
          <p:cNvSpPr/>
          <p:nvPr/>
        </p:nvSpPr>
        <p:spPr bwMode="auto">
          <a:xfrm>
            <a:off x="4001593" y="3498211"/>
            <a:ext cx="1107687" cy="3077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cxnSp>
        <p:nvCxnSpPr>
          <p:cNvPr id="39" name="Straight Arrow Connector 38"/>
          <p:cNvCxnSpPr>
            <a:stCxn id="40" idx="1"/>
            <a:endCxn id="37" idx="3"/>
          </p:cNvCxnSpPr>
          <p:nvPr/>
        </p:nvCxnSpPr>
        <p:spPr bwMode="auto">
          <a:xfrm flipH="1" flipV="1">
            <a:off x="5109280" y="3652100"/>
            <a:ext cx="890251" cy="124499"/>
          </a:xfrm>
          <a:prstGeom prst="straightConnector1">
            <a:avLst/>
          </a:prstGeom>
          <a:ln>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5999531" y="3514987"/>
            <a:ext cx="1955985" cy="523220"/>
          </a:xfrm>
          <a:prstGeom prst="rect">
            <a:avLst/>
          </a:prstGeom>
          <a:noFill/>
        </p:spPr>
        <p:txBody>
          <a:bodyPr wrap="none" rtlCol="0">
            <a:spAutoFit/>
          </a:bodyPr>
          <a:lstStyle/>
          <a:p>
            <a:r>
              <a:rPr lang="en-US" dirty="0">
                <a:solidFill>
                  <a:srgbClr val="FF0000"/>
                </a:solidFill>
              </a:rPr>
              <a:t>Delete the last fully</a:t>
            </a:r>
          </a:p>
          <a:p>
            <a:r>
              <a:rPr lang="en-US" dirty="0">
                <a:solidFill>
                  <a:srgbClr val="FF0000"/>
                </a:solidFill>
              </a:rPr>
              <a:t> connected layer </a:t>
            </a:r>
          </a:p>
        </p:txBody>
      </p:sp>
    </p:spTree>
    <p:extLst>
      <p:ext uri="{BB962C8B-B14F-4D97-AF65-F5344CB8AC3E}">
        <p14:creationId xmlns:p14="http://schemas.microsoft.com/office/powerpoint/2010/main" val="38837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EF1C-D24F-9F1C-AC0B-642DC1009A40}"/>
              </a:ext>
            </a:extLst>
          </p:cNvPr>
          <p:cNvSpPr>
            <a:spLocks noGrp="1"/>
          </p:cNvSpPr>
          <p:nvPr>
            <p:ph type="title"/>
          </p:nvPr>
        </p:nvSpPr>
        <p:spPr/>
        <p:txBody>
          <a:bodyPr/>
          <a:lstStyle/>
          <a:p>
            <a:r>
              <a:rPr lang="en-GB" dirty="0"/>
              <a:t>SSH connection</a:t>
            </a:r>
          </a:p>
        </p:txBody>
      </p:sp>
      <p:sp>
        <p:nvSpPr>
          <p:cNvPr id="3" name="Content Placeholder 2">
            <a:extLst>
              <a:ext uri="{FF2B5EF4-FFF2-40B4-BE49-F238E27FC236}">
                <a16:creationId xmlns:a16="http://schemas.microsoft.com/office/drawing/2014/main" id="{7C5109C1-C18D-841E-CAA5-2213A24741BE}"/>
              </a:ext>
            </a:extLst>
          </p:cNvPr>
          <p:cNvSpPr>
            <a:spLocks noGrp="1"/>
          </p:cNvSpPr>
          <p:nvPr>
            <p:ph idx="1"/>
          </p:nvPr>
        </p:nvSpPr>
        <p:spPr/>
        <p:txBody>
          <a:bodyPr/>
          <a:lstStyle/>
          <a:p>
            <a:pPr lvl="1"/>
            <a:r>
              <a:rPr lang="en-GB" dirty="0"/>
              <a:t>2) Download the SSH plugin</a:t>
            </a:r>
          </a:p>
        </p:txBody>
      </p:sp>
      <p:sp>
        <p:nvSpPr>
          <p:cNvPr id="4" name="Slide Number Placeholder 3">
            <a:extLst>
              <a:ext uri="{FF2B5EF4-FFF2-40B4-BE49-F238E27FC236}">
                <a16:creationId xmlns:a16="http://schemas.microsoft.com/office/drawing/2014/main" id="{BD43A971-24FA-D826-68E0-2AAE9EFBFF55}"/>
              </a:ext>
            </a:extLst>
          </p:cNvPr>
          <p:cNvSpPr>
            <a:spLocks noGrp="1"/>
          </p:cNvSpPr>
          <p:nvPr>
            <p:ph type="sldNum" sz="quarter" idx="10"/>
          </p:nvPr>
        </p:nvSpPr>
        <p:spPr/>
        <p:txBody>
          <a:bodyPr/>
          <a:lstStyle/>
          <a:p>
            <a:pPr>
              <a:defRPr/>
            </a:pPr>
            <a:fld id="{C0C129EA-2822-4902-B97F-67B28F501226}" type="slidenum">
              <a:rPr lang="en-US" altLang="en-US" smtClean="0"/>
              <a:pPr>
                <a:defRPr/>
              </a:pPr>
              <a:t>5</a:t>
            </a:fld>
            <a:endParaRPr lang="en-US" altLang="en-US" dirty="0"/>
          </a:p>
        </p:txBody>
      </p:sp>
      <p:pic>
        <p:nvPicPr>
          <p:cNvPr id="14" name="Picture 13">
            <a:extLst>
              <a:ext uri="{FF2B5EF4-FFF2-40B4-BE49-F238E27FC236}">
                <a16:creationId xmlns:a16="http://schemas.microsoft.com/office/drawing/2014/main" id="{79828032-265D-A46E-17F1-C822FD6DD284}"/>
              </a:ext>
            </a:extLst>
          </p:cNvPr>
          <p:cNvPicPr>
            <a:picLocks noChangeAspect="1"/>
          </p:cNvPicPr>
          <p:nvPr/>
        </p:nvPicPr>
        <p:blipFill>
          <a:blip r:embed="rId2"/>
          <a:stretch>
            <a:fillRect/>
          </a:stretch>
        </p:blipFill>
        <p:spPr>
          <a:xfrm>
            <a:off x="723900" y="1788478"/>
            <a:ext cx="7680960" cy="4320541"/>
          </a:xfrm>
          <a:prstGeom prst="rect">
            <a:avLst/>
          </a:prstGeom>
        </p:spPr>
      </p:pic>
      <p:pic>
        <p:nvPicPr>
          <p:cNvPr id="16" name="Picture 15">
            <a:extLst>
              <a:ext uri="{FF2B5EF4-FFF2-40B4-BE49-F238E27FC236}">
                <a16:creationId xmlns:a16="http://schemas.microsoft.com/office/drawing/2014/main" id="{05CD9D12-F2D7-8E84-4263-BC7A0A4B98ED}"/>
              </a:ext>
            </a:extLst>
          </p:cNvPr>
          <p:cNvPicPr>
            <a:picLocks noChangeAspect="1"/>
          </p:cNvPicPr>
          <p:nvPr/>
        </p:nvPicPr>
        <p:blipFill>
          <a:blip r:embed="rId2"/>
          <a:stretch>
            <a:fillRect/>
          </a:stretch>
        </p:blipFill>
        <p:spPr>
          <a:xfrm>
            <a:off x="723900" y="1766253"/>
            <a:ext cx="7680960" cy="4320541"/>
          </a:xfrm>
          <a:prstGeom prst="rect">
            <a:avLst/>
          </a:prstGeom>
        </p:spPr>
      </p:pic>
      <p:sp>
        <p:nvSpPr>
          <p:cNvPr id="15" name="Oval 14">
            <a:extLst>
              <a:ext uri="{FF2B5EF4-FFF2-40B4-BE49-F238E27FC236}">
                <a16:creationId xmlns:a16="http://schemas.microsoft.com/office/drawing/2014/main" id="{91E465A3-D4DC-88E0-49C3-22A264967B39}"/>
              </a:ext>
            </a:extLst>
          </p:cNvPr>
          <p:cNvSpPr/>
          <p:nvPr/>
        </p:nvSpPr>
        <p:spPr bwMode="auto">
          <a:xfrm>
            <a:off x="629285" y="2257425"/>
            <a:ext cx="358140" cy="4327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solidFill>
                  <a:srgbClr val="FF0000"/>
                </a:solidFill>
              </a:ln>
              <a:solidFill>
                <a:schemeClr val="folHlink"/>
              </a:solidFill>
              <a:effectLst/>
              <a:latin typeface="Tahoma" pitchFamily="34" charset="0"/>
              <a:sym typeface="Symbol" pitchFamily="18" charset="2"/>
            </a:endParaRPr>
          </a:p>
        </p:txBody>
      </p:sp>
      <p:sp>
        <p:nvSpPr>
          <p:cNvPr id="19" name="TextBox 18">
            <a:extLst>
              <a:ext uri="{FF2B5EF4-FFF2-40B4-BE49-F238E27FC236}">
                <a16:creationId xmlns:a16="http://schemas.microsoft.com/office/drawing/2014/main" id="{94BD781C-4255-1867-8C63-F6E97E0A9B4B}"/>
              </a:ext>
            </a:extLst>
          </p:cNvPr>
          <p:cNvSpPr txBox="1"/>
          <p:nvPr/>
        </p:nvSpPr>
        <p:spPr>
          <a:xfrm>
            <a:off x="4763" y="2588617"/>
            <a:ext cx="1035050" cy="400110"/>
          </a:xfrm>
          <a:prstGeom prst="rect">
            <a:avLst/>
          </a:prstGeom>
          <a:noFill/>
        </p:spPr>
        <p:txBody>
          <a:bodyPr wrap="square" rtlCol="0">
            <a:spAutoFit/>
          </a:bodyPr>
          <a:lstStyle/>
          <a:p>
            <a:r>
              <a:rPr lang="en-GB" sz="1000" dirty="0">
                <a:solidFill>
                  <a:srgbClr val="FF0000"/>
                </a:solidFill>
              </a:rPr>
              <a:t>Click on “extensions”</a:t>
            </a:r>
          </a:p>
        </p:txBody>
      </p:sp>
      <p:sp>
        <p:nvSpPr>
          <p:cNvPr id="20" name="TextBox 19">
            <a:extLst>
              <a:ext uri="{FF2B5EF4-FFF2-40B4-BE49-F238E27FC236}">
                <a16:creationId xmlns:a16="http://schemas.microsoft.com/office/drawing/2014/main" id="{B66C3D6E-CEEF-17B2-84E1-133974707C4D}"/>
              </a:ext>
            </a:extLst>
          </p:cNvPr>
          <p:cNvSpPr txBox="1"/>
          <p:nvPr/>
        </p:nvSpPr>
        <p:spPr>
          <a:xfrm>
            <a:off x="987425" y="1822856"/>
            <a:ext cx="1035050" cy="400110"/>
          </a:xfrm>
          <a:prstGeom prst="rect">
            <a:avLst/>
          </a:prstGeom>
          <a:noFill/>
        </p:spPr>
        <p:txBody>
          <a:bodyPr wrap="square" rtlCol="0">
            <a:spAutoFit/>
          </a:bodyPr>
          <a:lstStyle/>
          <a:p>
            <a:r>
              <a:rPr lang="en-GB" sz="1000" dirty="0">
                <a:solidFill>
                  <a:srgbClr val="FF0000"/>
                </a:solidFill>
              </a:rPr>
              <a:t>Search for “</a:t>
            </a:r>
            <a:r>
              <a:rPr lang="en-GB" sz="1000" dirty="0" err="1">
                <a:solidFill>
                  <a:srgbClr val="FF0000"/>
                </a:solidFill>
              </a:rPr>
              <a:t>ssh</a:t>
            </a:r>
            <a:r>
              <a:rPr lang="en-GB" sz="1000" dirty="0">
                <a:solidFill>
                  <a:srgbClr val="FF0000"/>
                </a:solidFill>
              </a:rPr>
              <a:t>” </a:t>
            </a:r>
          </a:p>
        </p:txBody>
      </p:sp>
      <p:sp>
        <p:nvSpPr>
          <p:cNvPr id="21" name="TextBox 20">
            <a:extLst>
              <a:ext uri="{FF2B5EF4-FFF2-40B4-BE49-F238E27FC236}">
                <a16:creationId xmlns:a16="http://schemas.microsoft.com/office/drawing/2014/main" id="{19D6FC53-2FBA-3AF0-A8D5-DF4FB917E4ED}"/>
              </a:ext>
            </a:extLst>
          </p:cNvPr>
          <p:cNvSpPr txBox="1"/>
          <p:nvPr/>
        </p:nvSpPr>
        <p:spPr>
          <a:xfrm>
            <a:off x="1134428" y="2336274"/>
            <a:ext cx="1035050" cy="707886"/>
          </a:xfrm>
          <a:prstGeom prst="rect">
            <a:avLst/>
          </a:prstGeom>
          <a:noFill/>
        </p:spPr>
        <p:txBody>
          <a:bodyPr wrap="square" rtlCol="0">
            <a:spAutoFit/>
          </a:bodyPr>
          <a:lstStyle/>
          <a:p>
            <a:r>
              <a:rPr lang="en-GB" sz="1000" dirty="0">
                <a:solidFill>
                  <a:srgbClr val="FF0000"/>
                </a:solidFill>
              </a:rPr>
              <a:t>Pick “Remote – SSH” from Microsoft</a:t>
            </a:r>
          </a:p>
        </p:txBody>
      </p:sp>
      <p:sp>
        <p:nvSpPr>
          <p:cNvPr id="22" name="TextBox 21">
            <a:extLst>
              <a:ext uri="{FF2B5EF4-FFF2-40B4-BE49-F238E27FC236}">
                <a16:creationId xmlns:a16="http://schemas.microsoft.com/office/drawing/2014/main" id="{719117E6-988A-274F-CB05-73CDCF323D19}"/>
              </a:ext>
            </a:extLst>
          </p:cNvPr>
          <p:cNvSpPr txBox="1"/>
          <p:nvPr/>
        </p:nvSpPr>
        <p:spPr>
          <a:xfrm>
            <a:off x="2954021" y="2313553"/>
            <a:ext cx="1035050" cy="246221"/>
          </a:xfrm>
          <a:prstGeom prst="rect">
            <a:avLst/>
          </a:prstGeom>
          <a:noFill/>
        </p:spPr>
        <p:txBody>
          <a:bodyPr wrap="square" rtlCol="0">
            <a:spAutoFit/>
          </a:bodyPr>
          <a:lstStyle/>
          <a:p>
            <a:r>
              <a:rPr lang="en-GB" sz="1000" dirty="0">
                <a:solidFill>
                  <a:srgbClr val="FF0000"/>
                </a:solidFill>
              </a:rPr>
              <a:t>Click install</a:t>
            </a:r>
          </a:p>
        </p:txBody>
      </p:sp>
    </p:spTree>
    <p:extLst>
      <p:ext uri="{BB962C8B-B14F-4D97-AF65-F5344CB8AC3E}">
        <p14:creationId xmlns:p14="http://schemas.microsoft.com/office/powerpoint/2010/main" val="1985925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2" name="Group 186371"/>
          <p:cNvGrpSpPr/>
          <p:nvPr/>
        </p:nvGrpSpPr>
        <p:grpSpPr>
          <a:xfrm>
            <a:off x="685802" y="1019552"/>
            <a:ext cx="4619969" cy="5219880"/>
            <a:chOff x="685800" y="1019552"/>
            <a:chExt cx="4619969" cy="5219880"/>
          </a:xfrm>
        </p:grpSpPr>
        <p:pic>
          <p:nvPicPr>
            <p:cNvPr id="186369" name="Picture 186368"/>
            <p:cNvPicPr>
              <a:picLocks noChangeAspect="1"/>
            </p:cNvPicPr>
            <p:nvPr/>
          </p:nvPicPr>
          <p:blipFill>
            <a:blip r:embed="rId3"/>
            <a:stretch>
              <a:fillRect/>
            </a:stretch>
          </p:blipFill>
          <p:spPr>
            <a:xfrm>
              <a:off x="3920766" y="1112958"/>
              <a:ext cx="1385003" cy="2800447"/>
            </a:xfrm>
            <a:prstGeom prst="rect">
              <a:avLst/>
            </a:prstGeom>
          </p:spPr>
        </p:pic>
        <p:pic>
          <p:nvPicPr>
            <p:cNvPr id="4" name="Picture 3"/>
            <p:cNvPicPr>
              <a:picLocks noChangeAspect="1"/>
            </p:cNvPicPr>
            <p:nvPr/>
          </p:nvPicPr>
          <p:blipFill>
            <a:blip r:embed="rId4"/>
            <a:stretch>
              <a:fillRect/>
            </a:stretch>
          </p:blipFill>
          <p:spPr>
            <a:xfrm>
              <a:off x="685800" y="1211534"/>
              <a:ext cx="1464896" cy="4737947"/>
            </a:xfrm>
            <a:prstGeom prst="rect">
              <a:avLst/>
            </a:prstGeom>
          </p:spPr>
        </p:pic>
        <p:pic>
          <p:nvPicPr>
            <p:cNvPr id="6" name="Picture 5"/>
            <p:cNvPicPr>
              <a:picLocks noChangeAspect="1"/>
            </p:cNvPicPr>
            <p:nvPr/>
          </p:nvPicPr>
          <p:blipFill>
            <a:blip r:embed="rId5"/>
            <a:stretch>
              <a:fillRect/>
            </a:stretch>
          </p:blipFill>
          <p:spPr>
            <a:xfrm>
              <a:off x="2347120" y="1112958"/>
              <a:ext cx="1453339" cy="4836523"/>
            </a:xfrm>
            <a:prstGeom prst="rect">
              <a:avLst/>
            </a:prstGeom>
          </p:spPr>
        </p:pic>
        <p:grpSp>
          <p:nvGrpSpPr>
            <p:cNvPr id="59" name="Group 58"/>
            <p:cNvGrpSpPr/>
            <p:nvPr/>
          </p:nvGrpSpPr>
          <p:grpSpPr>
            <a:xfrm>
              <a:off x="1431647" y="1029529"/>
              <a:ext cx="1565232" cy="5073245"/>
              <a:chOff x="1431647" y="1029529"/>
              <a:chExt cx="1565232" cy="5073245"/>
            </a:xfrm>
          </p:grpSpPr>
          <p:cxnSp>
            <p:nvCxnSpPr>
              <p:cNvPr id="26" name="Straight Connector 25"/>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31" name="Straight Connector 30"/>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48" name="Straight Connector 47"/>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7" name="Straight Connector 56"/>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8" name="Straight Connector 57"/>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grpSp>
          <p:nvGrpSpPr>
            <p:cNvPr id="62" name="Group 61"/>
            <p:cNvGrpSpPr/>
            <p:nvPr/>
          </p:nvGrpSpPr>
          <p:grpSpPr>
            <a:xfrm>
              <a:off x="3003390" y="1019552"/>
              <a:ext cx="1565232" cy="5073245"/>
              <a:chOff x="1431647" y="1029529"/>
              <a:chExt cx="1565232" cy="5073245"/>
            </a:xfrm>
          </p:grpSpPr>
          <p:cxnSp>
            <p:nvCxnSpPr>
              <p:cNvPr id="63" name="Straight Connector 62"/>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4" name="Straight Connector 63"/>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5" name="Straight Connector 64"/>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6" name="Straight Connector 65"/>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7" name="Straight Connector 66"/>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sp>
          <p:nvSpPr>
            <p:cNvPr id="73" name="Rectangle 72"/>
            <p:cNvSpPr/>
            <p:nvPr/>
          </p:nvSpPr>
          <p:spPr bwMode="auto">
            <a:xfrm>
              <a:off x="3134957" y="5931655"/>
              <a:ext cx="26696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6"/>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7"/>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50</a:t>
            </a:fld>
            <a:endParaRPr lang="en-US" altLang="en-US" sz="1400">
              <a:solidFill>
                <a:srgbClr val="1C1C1C"/>
              </a:solidFill>
              <a:latin typeface="Tahoma" panose="020B0604030504040204" pitchFamily="34" charset="0"/>
            </a:endParaRPr>
          </a:p>
        </p:txBody>
      </p:sp>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6"/>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7"/>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50</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72" name="Rectangle 71"/>
          <p:cNvSpPr/>
          <p:nvPr/>
        </p:nvSpPr>
        <p:spPr bwMode="auto">
          <a:xfrm>
            <a:off x="4580499" y="954882"/>
            <a:ext cx="64082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74" name="TextBox 7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86373" name="TextBox 186372"/>
          <p:cNvSpPr txBox="1"/>
          <p:nvPr/>
        </p:nvSpPr>
        <p:spPr>
          <a:xfrm>
            <a:off x="6020476" y="1416108"/>
            <a:ext cx="184731" cy="307777"/>
          </a:xfrm>
          <a:prstGeom prst="rect">
            <a:avLst/>
          </a:prstGeom>
          <a:noFill/>
        </p:spPr>
        <p:txBody>
          <a:bodyPr wrap="none" rtlCol="0">
            <a:spAutoFit/>
          </a:bodyPr>
          <a:lstStyle/>
          <a:p>
            <a:endParaRPr lang="en-US" dirty="0"/>
          </a:p>
        </p:txBody>
      </p:sp>
      <p:sp>
        <p:nvSpPr>
          <p:cNvPr id="29" name="Rectangle 28"/>
          <p:cNvSpPr/>
          <p:nvPr/>
        </p:nvSpPr>
        <p:spPr bwMode="auto">
          <a:xfrm>
            <a:off x="3963728" y="3683964"/>
            <a:ext cx="1241736" cy="30777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dirty="0"/>
          </a:p>
        </p:txBody>
      </p:sp>
      <p:sp>
        <p:nvSpPr>
          <p:cNvPr id="17" name="Right Brace 16"/>
          <p:cNvSpPr/>
          <p:nvPr/>
        </p:nvSpPr>
        <p:spPr bwMode="auto">
          <a:xfrm>
            <a:off x="5294818" y="1019302"/>
            <a:ext cx="339795" cy="322659"/>
          </a:xfrm>
          <a:prstGeom prst="rightBrace">
            <a:avLst/>
          </a:prstGeom>
          <a:noFill/>
          <a:ln w="2857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42" name="Right Brace 41"/>
          <p:cNvSpPr/>
          <p:nvPr/>
        </p:nvSpPr>
        <p:spPr bwMode="auto">
          <a:xfrm>
            <a:off x="3548884" y="1046912"/>
            <a:ext cx="343225" cy="322659"/>
          </a:xfrm>
          <a:prstGeom prst="rightBrace">
            <a:avLst/>
          </a:prstGeom>
          <a:noFill/>
          <a:ln w="2857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43" name="Right Brace 42"/>
          <p:cNvSpPr/>
          <p:nvPr/>
        </p:nvSpPr>
        <p:spPr bwMode="auto">
          <a:xfrm>
            <a:off x="1873241" y="2122417"/>
            <a:ext cx="527717" cy="322659"/>
          </a:xfrm>
          <a:prstGeom prst="rightBrace">
            <a:avLst/>
          </a:prstGeom>
          <a:noFill/>
          <a:ln w="2857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0" name="TextBox 19"/>
          <p:cNvSpPr txBox="1"/>
          <p:nvPr/>
        </p:nvSpPr>
        <p:spPr>
          <a:xfrm>
            <a:off x="5754898" y="1878462"/>
            <a:ext cx="2000869" cy="307777"/>
          </a:xfrm>
          <a:prstGeom prst="rect">
            <a:avLst/>
          </a:prstGeom>
          <a:noFill/>
        </p:spPr>
        <p:txBody>
          <a:bodyPr wrap="none" rtlCol="0">
            <a:spAutoFit/>
          </a:bodyPr>
          <a:lstStyle/>
          <a:p>
            <a:r>
              <a:rPr lang="en-US" dirty="0">
                <a:solidFill>
                  <a:srgbClr val="3333CC"/>
                </a:solidFill>
              </a:rPr>
              <a:t>Freeze all the layers</a:t>
            </a:r>
          </a:p>
        </p:txBody>
      </p:sp>
      <p:cxnSp>
        <p:nvCxnSpPr>
          <p:cNvPr id="53" name="Straight Arrow Connector 52"/>
          <p:cNvCxnSpPr>
            <a:stCxn id="56" idx="1"/>
            <a:endCxn id="71" idx="3"/>
          </p:cNvCxnSpPr>
          <p:nvPr/>
        </p:nvCxnSpPr>
        <p:spPr bwMode="auto">
          <a:xfrm flipH="1" flipV="1">
            <a:off x="5263263" y="3779771"/>
            <a:ext cx="630044" cy="361029"/>
          </a:xfrm>
          <a:prstGeom prst="straightConnector1">
            <a:avLst/>
          </a:prstGeom>
          <a:ln>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5893307" y="3879188"/>
            <a:ext cx="2432076" cy="523220"/>
          </a:xfrm>
          <a:prstGeom prst="rect">
            <a:avLst/>
          </a:prstGeom>
          <a:noFill/>
        </p:spPr>
        <p:txBody>
          <a:bodyPr wrap="none" rtlCol="0">
            <a:spAutoFit/>
          </a:bodyPr>
          <a:lstStyle/>
          <a:p>
            <a:r>
              <a:rPr lang="en-US" dirty="0">
                <a:solidFill>
                  <a:srgbClr val="FF0000"/>
                </a:solidFill>
              </a:rPr>
              <a:t>Add a new network head</a:t>
            </a:r>
          </a:p>
          <a:p>
            <a:r>
              <a:rPr lang="en-US" dirty="0">
                <a:solidFill>
                  <a:srgbClr val="FF0000"/>
                </a:solidFill>
              </a:rPr>
              <a:t> and train the network</a:t>
            </a:r>
          </a:p>
        </p:txBody>
      </p:sp>
      <p:sp>
        <p:nvSpPr>
          <p:cNvPr id="60" name="Rectangle 7"/>
          <p:cNvSpPr>
            <a:spLocks noChangeArrowheads="1"/>
          </p:cNvSpPr>
          <p:nvPr/>
        </p:nvSpPr>
        <p:spPr bwMode="auto">
          <a:xfrm>
            <a:off x="459297"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6"/>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7"/>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800" dirty="0">
                <a:solidFill>
                  <a:srgbClr val="3333CC"/>
                </a:solidFill>
                <a:latin typeface="Tahoma" panose="020B0604030504040204" pitchFamily="34" charset="0"/>
                <a:ea typeface="Tahoma" panose="020B0604030504040204" pitchFamily="34" charset="0"/>
                <a:cs typeface="Tahoma" panose="020B0604030504040204" pitchFamily="34" charset="0"/>
              </a:rPr>
              <a:t>Transfer Learning with ResNet50</a:t>
            </a:r>
          </a:p>
        </p:txBody>
      </p:sp>
      <p:sp>
        <p:nvSpPr>
          <p:cNvPr id="61" name="Rectangle 60"/>
          <p:cNvSpPr/>
          <p:nvPr/>
        </p:nvSpPr>
        <p:spPr bwMode="auto">
          <a:xfrm>
            <a:off x="3963275" y="3625882"/>
            <a:ext cx="1241736" cy="30777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dirty="0"/>
          </a:p>
        </p:txBody>
      </p:sp>
      <p:cxnSp>
        <p:nvCxnSpPr>
          <p:cNvPr id="68" name="Straight Arrow Connector 67"/>
          <p:cNvCxnSpPr/>
          <p:nvPr/>
        </p:nvCxnSpPr>
        <p:spPr bwMode="auto">
          <a:xfrm>
            <a:off x="4561587" y="3979154"/>
            <a:ext cx="0" cy="31608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46515" y="3766007"/>
            <a:ext cx="1370888" cy="215444"/>
          </a:xfrm>
          <a:prstGeom prst="rect">
            <a:avLst/>
          </a:prstGeom>
          <a:noFill/>
        </p:spPr>
        <p:txBody>
          <a:bodyPr wrap="none" rtlCol="0">
            <a:spAutoFit/>
          </a:bodyPr>
          <a:lstStyle/>
          <a:p>
            <a:r>
              <a:rPr lang="en-US" sz="800" dirty="0">
                <a:solidFill>
                  <a:schemeClr val="tx1"/>
                </a:solidFill>
              </a:rPr>
              <a:t>Global average Pooling</a:t>
            </a:r>
          </a:p>
        </p:txBody>
      </p:sp>
      <p:sp>
        <p:nvSpPr>
          <p:cNvPr id="70" name="TextBox 69"/>
          <p:cNvSpPr txBox="1"/>
          <p:nvPr/>
        </p:nvSpPr>
        <p:spPr>
          <a:xfrm>
            <a:off x="4174302" y="4340415"/>
            <a:ext cx="840295" cy="215444"/>
          </a:xfrm>
          <a:prstGeom prst="rect">
            <a:avLst/>
          </a:prstGeom>
          <a:noFill/>
          <a:ln>
            <a:solidFill>
              <a:schemeClr val="tx1"/>
            </a:solidFill>
          </a:ln>
        </p:spPr>
        <p:txBody>
          <a:bodyPr wrap="none" rtlCol="0">
            <a:spAutoFit/>
          </a:bodyPr>
          <a:lstStyle/>
          <a:p>
            <a:r>
              <a:rPr lang="en-US" sz="800" dirty="0">
                <a:solidFill>
                  <a:schemeClr val="tx1"/>
                </a:solidFill>
              </a:rPr>
              <a:t>1 fc, sigmoid</a:t>
            </a:r>
          </a:p>
        </p:txBody>
      </p:sp>
      <p:sp>
        <p:nvSpPr>
          <p:cNvPr id="71" name="Rectangle 70"/>
          <p:cNvSpPr/>
          <p:nvPr/>
        </p:nvSpPr>
        <p:spPr bwMode="auto">
          <a:xfrm>
            <a:off x="3993905" y="3625882"/>
            <a:ext cx="1269358" cy="3077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Tree>
    <p:extLst>
      <p:ext uri="{BB962C8B-B14F-4D97-AF65-F5344CB8AC3E}">
        <p14:creationId xmlns:p14="http://schemas.microsoft.com/office/powerpoint/2010/main" val="3138142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5D4F0B1D-43AD-41ED-8B4B-4FBBE58EAB98}" type="slidenum">
              <a:rPr lang="en-US" altLang="en-US" sz="1400">
                <a:solidFill>
                  <a:srgbClr val="1C1C1C"/>
                </a:solidFill>
                <a:latin typeface="Tahoma" panose="020B0604030504040204" pitchFamily="34" charset="0"/>
              </a:rPr>
              <a:pPr>
                <a:spcBef>
                  <a:spcPct val="0"/>
                </a:spcBef>
                <a:buClrTx/>
                <a:buFontTx/>
                <a:buNone/>
              </a:pPr>
              <a:t>51</a:t>
            </a:fld>
            <a:endParaRPr lang="en-US" altLang="en-US" sz="1400">
              <a:solidFill>
                <a:srgbClr val="1C1C1C"/>
              </a:solidFill>
              <a:latin typeface="Tahoma" panose="020B0604030504040204" pitchFamily="34" charset="0"/>
            </a:endParaRPr>
          </a:p>
        </p:txBody>
      </p:sp>
      <p:sp>
        <p:nvSpPr>
          <p:cNvPr id="7" name="Slide Number Placeholder 3"/>
          <p:cNvSpPr txBox="1">
            <a:spLocks/>
          </p:cNvSpPr>
          <p:nvPr/>
        </p:nvSpPr>
        <p:spPr bwMode="auto">
          <a:xfrm>
            <a:off x="8193088" y="6248400"/>
            <a:ext cx="569912"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it-IT"/>
            </a:defPPr>
            <a:lvl1pPr algn="r" rtl="0" eaLnBrk="1" fontAlgn="base" hangingPunct="1">
              <a:spcBef>
                <a:spcPct val="50000"/>
              </a:spcBef>
              <a:spcAft>
                <a:spcPct val="0"/>
              </a:spcAft>
              <a:buClr>
                <a:schemeClr val="tx1"/>
              </a:buClr>
              <a:buFont typeface="Wingdings" panose="05000000000000000000" pitchFamily="2" charset="2"/>
              <a:buBlip>
                <a:blip r:embed="rId3"/>
              </a:buBlip>
              <a:defRPr sz="2000" b="0" kern="1200">
                <a:solidFill>
                  <a:schemeClr val="tx1"/>
                </a:solidFill>
                <a:latin typeface="Arial" panose="020B0604020202020204" pitchFamily="34" charset="0"/>
                <a:ea typeface="+mn-ea"/>
                <a:cs typeface="+mn-cs"/>
                <a:sym typeface="Symbol" panose="05050102010706020507" pitchFamily="18" charset="2"/>
              </a:defRPr>
            </a:lvl1pPr>
            <a:lvl2pPr marL="742950" indent="-285750" algn="l" rtl="0" eaLnBrk="0" fontAlgn="base" hangingPunct="0">
              <a:spcBef>
                <a:spcPct val="50000"/>
              </a:spcBef>
              <a:spcAft>
                <a:spcPct val="0"/>
              </a:spcAft>
              <a:buClr>
                <a:srgbClr val="FF0000"/>
              </a:buClr>
              <a:buFont typeface="Wingdings" panose="05000000000000000000" pitchFamily="2" charset="2"/>
              <a:buBlip>
                <a:blip r:embed="rId4"/>
              </a:buBlip>
              <a:defRPr sz="2000" b="1" kern="1200">
                <a:solidFill>
                  <a:schemeClr val="tx1"/>
                </a:solidFill>
                <a:latin typeface="Arial" panose="020B0604020202020204" pitchFamily="34" charset="0"/>
                <a:ea typeface="+mn-ea"/>
                <a:cs typeface="+mn-cs"/>
                <a:sym typeface="Symbol" panose="05050102010706020507" pitchFamily="18" charset="2"/>
              </a:defRPr>
            </a:lvl2pPr>
            <a:lvl3pPr marL="1143000" indent="-228600" algn="l" rtl="0" eaLnBrk="0" fontAlgn="base" hangingPunct="0">
              <a:spcBef>
                <a:spcPct val="50000"/>
              </a:spcBef>
              <a:spcAft>
                <a:spcPct val="0"/>
              </a:spcAft>
              <a:buClr>
                <a:schemeClr val="folHlink"/>
              </a:buClr>
              <a:buChar char="•"/>
              <a:defRPr sz="2000" b="1" kern="1200">
                <a:solidFill>
                  <a:schemeClr val="tx1"/>
                </a:solidFill>
                <a:latin typeface="Arial" panose="020B0604020202020204" pitchFamily="34" charset="0"/>
                <a:ea typeface="+mn-ea"/>
                <a:cs typeface="+mn-cs"/>
                <a:sym typeface="Symbol" panose="05050102010706020507" pitchFamily="18" charset="2"/>
              </a:defRPr>
            </a:lvl3pPr>
            <a:lvl4pPr marL="1600200" indent="-228600" algn="l" rtl="0" eaLnBrk="0" fontAlgn="base" hangingPunct="0">
              <a:spcBef>
                <a:spcPct val="50000"/>
              </a:spcBef>
              <a:spcAft>
                <a:spcPct val="0"/>
              </a:spcAft>
              <a:buClr>
                <a:schemeClr val="accent2"/>
              </a:buClr>
              <a:buChar char="•"/>
              <a:defRPr sz="2000" b="1" kern="1200">
                <a:solidFill>
                  <a:schemeClr val="tx1"/>
                </a:solidFill>
                <a:latin typeface="Arial" panose="020B0604020202020204" pitchFamily="34" charset="0"/>
                <a:ea typeface="+mn-ea"/>
                <a:cs typeface="+mn-cs"/>
                <a:sym typeface="Symbol" panose="05050102010706020507" pitchFamily="18" charset="2"/>
              </a:defRPr>
            </a:lvl4pPr>
            <a:lvl5pPr marL="2057400" indent="-228600" algn="l" rtl="0" eaLnBrk="0" fontAlgn="base"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5pPr>
            <a:lvl6pPr marL="25146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6pPr>
            <a:lvl7pPr marL="29718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7pPr>
            <a:lvl8pPr marL="34290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8pPr>
            <a:lvl9pPr marL="3886200" indent="-228600" algn="l" defTabSz="914400" rtl="0" eaLnBrk="0" fontAlgn="base" latinLnBrk="0" hangingPunct="0">
              <a:spcBef>
                <a:spcPct val="50000"/>
              </a:spcBef>
              <a:spcAft>
                <a:spcPct val="0"/>
              </a:spcAft>
              <a:buClr>
                <a:schemeClr val="accent1"/>
              </a:buClr>
              <a:buChar char="•"/>
              <a:defRPr sz="2000" b="1" kern="1200">
                <a:solidFill>
                  <a:schemeClr val="tx1"/>
                </a:solidFill>
                <a:latin typeface="Arial" panose="020B0604020202020204" pitchFamily="34" charset="0"/>
                <a:ea typeface="+mn-ea"/>
                <a:cs typeface="+mn-cs"/>
                <a:sym typeface="Symbol" panose="05050102010706020507" pitchFamily="18" charset="2"/>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51</a:t>
            </a:fld>
            <a:endParaRPr lang="en-US" altLang="en-US" sz="1400">
              <a:solidFill>
                <a:schemeClr val="bg2"/>
              </a:solidFill>
              <a:latin typeface="Tahoma" panose="020B0604030504040204" pitchFamily="34" charset="0"/>
            </a:endParaRPr>
          </a:p>
        </p:txBody>
      </p:sp>
      <p:sp>
        <p:nvSpPr>
          <p:cNvPr id="8" name="Rectangle 7"/>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0" name="Rectangle 9"/>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1" name="TextBox 10"/>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72" name="Rectangle 71"/>
          <p:cNvSpPr/>
          <p:nvPr/>
        </p:nvSpPr>
        <p:spPr bwMode="auto">
          <a:xfrm>
            <a:off x="4580499" y="954882"/>
            <a:ext cx="64082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nvGrpSpPr>
          <p:cNvPr id="186372" name="Group 186371"/>
          <p:cNvGrpSpPr/>
          <p:nvPr/>
        </p:nvGrpSpPr>
        <p:grpSpPr>
          <a:xfrm>
            <a:off x="685802" y="1019552"/>
            <a:ext cx="4619969" cy="5219880"/>
            <a:chOff x="685800" y="1019552"/>
            <a:chExt cx="4619969" cy="5219880"/>
          </a:xfrm>
        </p:grpSpPr>
        <p:pic>
          <p:nvPicPr>
            <p:cNvPr id="186369" name="Picture 186368"/>
            <p:cNvPicPr>
              <a:picLocks noChangeAspect="1"/>
            </p:cNvPicPr>
            <p:nvPr/>
          </p:nvPicPr>
          <p:blipFill>
            <a:blip r:embed="rId5"/>
            <a:stretch>
              <a:fillRect/>
            </a:stretch>
          </p:blipFill>
          <p:spPr>
            <a:xfrm>
              <a:off x="3920766" y="1112958"/>
              <a:ext cx="1385003" cy="2800447"/>
            </a:xfrm>
            <a:prstGeom prst="rect">
              <a:avLst/>
            </a:prstGeom>
          </p:spPr>
        </p:pic>
        <p:pic>
          <p:nvPicPr>
            <p:cNvPr id="4" name="Picture 3"/>
            <p:cNvPicPr>
              <a:picLocks noChangeAspect="1"/>
            </p:cNvPicPr>
            <p:nvPr/>
          </p:nvPicPr>
          <p:blipFill>
            <a:blip r:embed="rId6"/>
            <a:stretch>
              <a:fillRect/>
            </a:stretch>
          </p:blipFill>
          <p:spPr>
            <a:xfrm>
              <a:off x="685800" y="1211534"/>
              <a:ext cx="1464896" cy="4737947"/>
            </a:xfrm>
            <a:prstGeom prst="rect">
              <a:avLst/>
            </a:prstGeom>
          </p:spPr>
        </p:pic>
        <p:pic>
          <p:nvPicPr>
            <p:cNvPr id="6" name="Picture 5"/>
            <p:cNvPicPr>
              <a:picLocks noChangeAspect="1"/>
            </p:cNvPicPr>
            <p:nvPr/>
          </p:nvPicPr>
          <p:blipFill>
            <a:blip r:embed="rId7"/>
            <a:stretch>
              <a:fillRect/>
            </a:stretch>
          </p:blipFill>
          <p:spPr>
            <a:xfrm>
              <a:off x="2347120" y="1112958"/>
              <a:ext cx="1453339" cy="4836523"/>
            </a:xfrm>
            <a:prstGeom prst="rect">
              <a:avLst/>
            </a:prstGeom>
          </p:spPr>
        </p:pic>
        <p:grpSp>
          <p:nvGrpSpPr>
            <p:cNvPr id="59" name="Group 58"/>
            <p:cNvGrpSpPr/>
            <p:nvPr/>
          </p:nvGrpSpPr>
          <p:grpSpPr>
            <a:xfrm>
              <a:off x="1431647" y="1029529"/>
              <a:ext cx="1565232" cy="5073245"/>
              <a:chOff x="1431647" y="1029529"/>
              <a:chExt cx="1565232" cy="5073245"/>
            </a:xfrm>
          </p:grpSpPr>
          <p:cxnSp>
            <p:nvCxnSpPr>
              <p:cNvPr id="26" name="Straight Connector 25"/>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31" name="Straight Connector 30"/>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48" name="Straight Connector 47"/>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7" name="Straight Connector 56"/>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58" name="Straight Connector 57"/>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grpSp>
          <p:nvGrpSpPr>
            <p:cNvPr id="62" name="Group 61"/>
            <p:cNvGrpSpPr/>
            <p:nvPr/>
          </p:nvGrpSpPr>
          <p:grpSpPr>
            <a:xfrm>
              <a:off x="3003390" y="1019552"/>
              <a:ext cx="1565232" cy="5073245"/>
              <a:chOff x="1431647" y="1029529"/>
              <a:chExt cx="1565232" cy="5073245"/>
            </a:xfrm>
          </p:grpSpPr>
          <p:cxnSp>
            <p:nvCxnSpPr>
              <p:cNvPr id="63" name="Straight Connector 62"/>
              <p:cNvCxnSpPr/>
              <p:nvPr/>
            </p:nvCxnSpPr>
            <p:spPr bwMode="auto">
              <a:xfrm flipV="1">
                <a:off x="2306818" y="1029529"/>
                <a:ext cx="33529" cy="506495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4" name="Straight Connector 63"/>
              <p:cNvCxnSpPr/>
              <p:nvPr/>
            </p:nvCxnSpPr>
            <p:spPr bwMode="auto">
              <a:xfrm>
                <a:off x="1431647" y="5942708"/>
                <a:ext cx="0" cy="160066"/>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5" name="Straight Connector 64"/>
              <p:cNvCxnSpPr/>
              <p:nvPr/>
            </p:nvCxnSpPr>
            <p:spPr bwMode="auto">
              <a:xfrm>
                <a:off x="1431647" y="6092797"/>
                <a:ext cx="881944"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6" name="Straight Connector 65"/>
              <p:cNvCxnSpPr/>
              <p:nvPr/>
            </p:nvCxnSpPr>
            <p:spPr bwMode="auto">
              <a:xfrm>
                <a:off x="2349023" y="1029529"/>
                <a:ext cx="647856" cy="0"/>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cxnSp>
            <p:nvCxnSpPr>
              <p:cNvPr id="67" name="Straight Connector 66"/>
              <p:cNvCxnSpPr/>
              <p:nvPr/>
            </p:nvCxnSpPr>
            <p:spPr bwMode="auto">
              <a:xfrm flipH="1">
                <a:off x="2989844" y="1037559"/>
                <a:ext cx="0" cy="112795"/>
              </a:xfrm>
              <a:prstGeom prst="line">
                <a:avLst/>
              </a:prstGeom>
              <a:noFill/>
              <a:ln w="19050" cap="flat" cmpd="sng" algn="ctr">
                <a:solidFill>
                  <a:schemeClr val="tx1">
                    <a:lumMod val="95000"/>
                    <a:lumOff val="5000"/>
                  </a:schemeClr>
                </a:solidFill>
                <a:prstDash val="solid"/>
                <a:round/>
                <a:headEnd type="none" w="med" len="med"/>
                <a:tailEnd type="none" w="med" len="med"/>
              </a:ln>
              <a:effectLst/>
            </p:spPr>
          </p:cxnSp>
        </p:grpSp>
        <p:sp>
          <p:nvSpPr>
            <p:cNvPr id="73" name="Rectangle 72"/>
            <p:cNvSpPr/>
            <p:nvPr/>
          </p:nvSpPr>
          <p:spPr bwMode="auto">
            <a:xfrm>
              <a:off x="3134957" y="5931655"/>
              <a:ext cx="266967"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grpSp>
      <p:sp>
        <p:nvSpPr>
          <p:cNvPr id="74" name="TextBox 73"/>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186373" name="TextBox 186372"/>
          <p:cNvSpPr txBox="1"/>
          <p:nvPr/>
        </p:nvSpPr>
        <p:spPr>
          <a:xfrm>
            <a:off x="6020476" y="1416108"/>
            <a:ext cx="184731" cy="307777"/>
          </a:xfrm>
          <a:prstGeom prst="rect">
            <a:avLst/>
          </a:prstGeom>
          <a:noFill/>
        </p:spPr>
        <p:txBody>
          <a:bodyPr wrap="none" rtlCol="0">
            <a:spAutoFit/>
          </a:bodyPr>
          <a:lstStyle/>
          <a:p>
            <a:endParaRPr lang="en-US" dirty="0"/>
          </a:p>
        </p:txBody>
      </p:sp>
      <p:sp>
        <p:nvSpPr>
          <p:cNvPr id="29" name="Rectangle 28"/>
          <p:cNvSpPr/>
          <p:nvPr/>
        </p:nvSpPr>
        <p:spPr bwMode="auto">
          <a:xfrm>
            <a:off x="3963275" y="3625882"/>
            <a:ext cx="1241736" cy="30777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dirty="0"/>
          </a:p>
        </p:txBody>
      </p:sp>
      <p:cxnSp>
        <p:nvCxnSpPr>
          <p:cNvPr id="5" name="Straight Arrow Connector 4"/>
          <p:cNvCxnSpPr/>
          <p:nvPr/>
        </p:nvCxnSpPr>
        <p:spPr bwMode="auto">
          <a:xfrm>
            <a:off x="4561587" y="3979154"/>
            <a:ext cx="0" cy="31608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3946515" y="3766007"/>
            <a:ext cx="1370888" cy="215444"/>
          </a:xfrm>
          <a:prstGeom prst="rect">
            <a:avLst/>
          </a:prstGeom>
          <a:noFill/>
        </p:spPr>
        <p:txBody>
          <a:bodyPr wrap="none" rtlCol="0">
            <a:spAutoFit/>
          </a:bodyPr>
          <a:lstStyle/>
          <a:p>
            <a:r>
              <a:rPr lang="en-US" sz="800" dirty="0">
                <a:solidFill>
                  <a:schemeClr val="tx1"/>
                </a:solidFill>
              </a:rPr>
              <a:t>Global average Pooling</a:t>
            </a:r>
          </a:p>
        </p:txBody>
      </p:sp>
      <p:sp>
        <p:nvSpPr>
          <p:cNvPr id="38" name="TextBox 37"/>
          <p:cNvSpPr txBox="1"/>
          <p:nvPr/>
        </p:nvSpPr>
        <p:spPr>
          <a:xfrm>
            <a:off x="4174302" y="4340415"/>
            <a:ext cx="840295" cy="215444"/>
          </a:xfrm>
          <a:prstGeom prst="rect">
            <a:avLst/>
          </a:prstGeom>
          <a:noFill/>
          <a:ln>
            <a:solidFill>
              <a:schemeClr val="tx1"/>
            </a:solidFill>
          </a:ln>
        </p:spPr>
        <p:txBody>
          <a:bodyPr wrap="none" rtlCol="0">
            <a:spAutoFit/>
          </a:bodyPr>
          <a:lstStyle/>
          <a:p>
            <a:r>
              <a:rPr lang="en-US" sz="800" dirty="0">
                <a:solidFill>
                  <a:schemeClr val="tx1"/>
                </a:solidFill>
              </a:rPr>
              <a:t>1 fc, sigmoid</a:t>
            </a:r>
          </a:p>
        </p:txBody>
      </p:sp>
      <p:sp>
        <p:nvSpPr>
          <p:cNvPr id="17" name="Right Brace 16"/>
          <p:cNvSpPr/>
          <p:nvPr/>
        </p:nvSpPr>
        <p:spPr bwMode="auto">
          <a:xfrm>
            <a:off x="5294818" y="1019302"/>
            <a:ext cx="339795"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42" name="Right Brace 41"/>
          <p:cNvSpPr/>
          <p:nvPr/>
        </p:nvSpPr>
        <p:spPr bwMode="auto">
          <a:xfrm>
            <a:off x="3548884" y="1046912"/>
            <a:ext cx="343225"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43" name="Right Brace 42"/>
          <p:cNvSpPr/>
          <p:nvPr/>
        </p:nvSpPr>
        <p:spPr bwMode="auto">
          <a:xfrm>
            <a:off x="1873241" y="2122417"/>
            <a:ext cx="527717"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0" name="TextBox 19"/>
          <p:cNvSpPr txBox="1"/>
          <p:nvPr/>
        </p:nvSpPr>
        <p:spPr>
          <a:xfrm>
            <a:off x="5754896" y="1878462"/>
            <a:ext cx="2425664" cy="954107"/>
          </a:xfrm>
          <a:prstGeom prst="rect">
            <a:avLst/>
          </a:prstGeom>
          <a:noFill/>
        </p:spPr>
        <p:txBody>
          <a:bodyPr wrap="none" rtlCol="0">
            <a:spAutoFit/>
          </a:bodyPr>
          <a:lstStyle/>
          <a:p>
            <a:r>
              <a:rPr lang="en-US" dirty="0">
                <a:solidFill>
                  <a:srgbClr val="FF0000"/>
                </a:solidFill>
              </a:rPr>
              <a:t>Unfreeze all the layers</a:t>
            </a:r>
          </a:p>
          <a:p>
            <a:r>
              <a:rPr lang="en-US" dirty="0">
                <a:solidFill>
                  <a:srgbClr val="FF0000"/>
                </a:solidFill>
              </a:rPr>
              <a:t>and retrain the network</a:t>
            </a:r>
          </a:p>
          <a:p>
            <a:r>
              <a:rPr lang="en-US" dirty="0">
                <a:solidFill>
                  <a:srgbClr val="FF0000"/>
                </a:solidFill>
              </a:rPr>
              <a:t>with a very low learning </a:t>
            </a:r>
          </a:p>
          <a:p>
            <a:r>
              <a:rPr lang="en-US" dirty="0">
                <a:solidFill>
                  <a:srgbClr val="FF0000"/>
                </a:solidFill>
              </a:rPr>
              <a:t>rate</a:t>
            </a:r>
          </a:p>
        </p:txBody>
      </p:sp>
      <p:sp>
        <p:nvSpPr>
          <p:cNvPr id="52" name="Rectangle 51"/>
          <p:cNvSpPr/>
          <p:nvPr/>
        </p:nvSpPr>
        <p:spPr bwMode="auto">
          <a:xfrm>
            <a:off x="3993905" y="3625882"/>
            <a:ext cx="1269358" cy="3077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0" name="Rectangle 7"/>
          <p:cNvSpPr>
            <a:spLocks noChangeArrowheads="1"/>
          </p:cNvSpPr>
          <p:nvPr/>
        </p:nvSpPr>
        <p:spPr bwMode="auto">
          <a:xfrm>
            <a:off x="459297" y="241300"/>
            <a:ext cx="7772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2800" dirty="0">
                <a:solidFill>
                  <a:srgbClr val="3333CC"/>
                </a:solidFill>
                <a:latin typeface="Tahoma" panose="020B0604030504040204" pitchFamily="34" charset="0"/>
                <a:ea typeface="Tahoma" panose="020B0604030504040204" pitchFamily="34" charset="0"/>
                <a:cs typeface="Tahoma" panose="020B0604030504040204" pitchFamily="34" charset="0"/>
              </a:rPr>
              <a:t>Fine Tuning ResNet50</a:t>
            </a:r>
          </a:p>
        </p:txBody>
      </p:sp>
    </p:spTree>
    <p:extLst>
      <p:ext uri="{BB962C8B-B14F-4D97-AF65-F5344CB8AC3E}">
        <p14:creationId xmlns:p14="http://schemas.microsoft.com/office/powerpoint/2010/main" val="1606933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52</a:t>
            </a:fld>
            <a:endParaRPr lang="en-US" altLang="en-US" sz="1400">
              <a:solidFill>
                <a:schemeClr val="bg2"/>
              </a:solidFill>
              <a:latin typeface="Tahoma" panose="020B0604030504040204" pitchFamily="34" charset="0"/>
            </a:endParaRPr>
          </a:p>
        </p:txBody>
      </p:sp>
      <p:sp>
        <p:nvSpPr>
          <p:cNvPr id="2" name="TextBox 1"/>
          <p:cNvSpPr txBox="1"/>
          <p:nvPr/>
        </p:nvSpPr>
        <p:spPr>
          <a:xfrm>
            <a:off x="1701903" y="2382983"/>
            <a:ext cx="5194051" cy="1323439"/>
          </a:xfrm>
          <a:prstGeom prst="rect">
            <a:avLst/>
          </a:prstGeom>
          <a:noFill/>
        </p:spPr>
        <p:txBody>
          <a:bodyPr wrap="none" rtlCol="0">
            <a:spAutoFit/>
          </a:bodyPr>
          <a:lstStyle/>
          <a:p>
            <a:pPr algn="ctr"/>
            <a:r>
              <a:rPr lang="en-US" sz="2800" dirty="0">
                <a:solidFill>
                  <a:srgbClr val="FF0000"/>
                </a:solidFill>
              </a:rPr>
              <a:t>First part of the code:</a:t>
            </a:r>
          </a:p>
          <a:p>
            <a:pPr algn="ctr"/>
            <a:r>
              <a:rPr lang="en-US" sz="2800" dirty="0">
                <a:solidFill>
                  <a:srgbClr val="FF0000"/>
                </a:solidFill>
              </a:rPr>
              <a:t>Building and training a CNN</a:t>
            </a:r>
          </a:p>
          <a:p>
            <a:pPr algn="ctr"/>
            <a:endParaRPr lang="en-US" sz="2400" dirty="0">
              <a:solidFill>
                <a:srgbClr val="FF0000"/>
              </a:solidFill>
            </a:endParaRPr>
          </a:p>
        </p:txBody>
      </p:sp>
      <p:sp>
        <p:nvSpPr>
          <p:cNvPr id="5" name="Rectangle 4"/>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 name="TextBox 5"/>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8" name="Rectangle 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9" name="TextBox 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0" name="TextBox 9"/>
          <p:cNvSpPr txBox="1"/>
          <p:nvPr/>
        </p:nvSpPr>
        <p:spPr>
          <a:xfrm>
            <a:off x="309553" y="5463572"/>
            <a:ext cx="4070294" cy="646331"/>
          </a:xfrm>
          <a:prstGeom prst="rect">
            <a:avLst/>
          </a:prstGeom>
          <a:noFill/>
        </p:spPr>
        <p:txBody>
          <a:bodyPr wrap="square" rtlCol="0">
            <a:spAutoFit/>
          </a:bodyPr>
          <a:lstStyle/>
          <a:p>
            <a:r>
              <a:rPr lang="en-US" sz="900" b="0" i="1" dirty="0">
                <a:solidFill>
                  <a:srgbClr val="FF0000"/>
                </a:solidFill>
              </a:rPr>
              <a:t>Note: </a:t>
            </a:r>
            <a:r>
              <a:rPr lang="en-US" sz="900" b="0" i="1" dirty="0">
                <a:solidFill>
                  <a:schemeClr val="tx1"/>
                </a:solidFill>
              </a:rPr>
              <a:t>As explained in the first lesson, python is used both in academia and companies. It is very easy to find part of the code of your interest online. In the following you might find parts of the code taken from the web and afterwards modified or adopted for teaching purposes. </a:t>
            </a:r>
          </a:p>
        </p:txBody>
      </p:sp>
    </p:spTree>
    <p:extLst>
      <p:ext uri="{BB962C8B-B14F-4D97-AF65-F5344CB8AC3E}">
        <p14:creationId xmlns:p14="http://schemas.microsoft.com/office/powerpoint/2010/main" val="1594097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 y="4193904"/>
            <a:ext cx="5806351" cy="2105196"/>
          </a:xfrm>
          <a:prstGeom prst="rect">
            <a:avLst/>
          </a:prstGeom>
        </p:spPr>
      </p:pic>
      <p:pic>
        <p:nvPicPr>
          <p:cNvPr id="7" name="Picture 6"/>
          <p:cNvPicPr>
            <a:picLocks noChangeAspect="1"/>
          </p:cNvPicPr>
          <p:nvPr/>
        </p:nvPicPr>
        <p:blipFill>
          <a:blip r:embed="rId4"/>
          <a:stretch>
            <a:fillRect/>
          </a:stretch>
        </p:blipFill>
        <p:spPr>
          <a:xfrm>
            <a:off x="2" y="1056511"/>
            <a:ext cx="8729273" cy="3098703"/>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5"/>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6"/>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53</a:t>
            </a:fld>
            <a:endParaRPr lang="en-US" altLang="en-US" sz="1400">
              <a:solidFill>
                <a:schemeClr val="bg2"/>
              </a:solidFill>
              <a:latin typeface="Tahoma" panose="020B0604030504040204" pitchFamily="34" charset="0"/>
            </a:endParaRPr>
          </a:p>
        </p:txBody>
      </p:sp>
      <p:sp>
        <p:nvSpPr>
          <p:cNvPr id="2" name="TextBox 1"/>
          <p:cNvSpPr txBox="1"/>
          <p:nvPr/>
        </p:nvSpPr>
        <p:spPr>
          <a:xfrm>
            <a:off x="1845127" y="212436"/>
            <a:ext cx="5186035" cy="523220"/>
          </a:xfrm>
          <a:prstGeom prst="rect">
            <a:avLst/>
          </a:prstGeom>
          <a:noFill/>
        </p:spPr>
        <p:txBody>
          <a:bodyPr wrap="none" rtlCol="0">
            <a:spAutoFit/>
          </a:bodyPr>
          <a:lstStyle/>
          <a:p>
            <a:pPr algn="ctr"/>
            <a:r>
              <a:rPr lang="en-US" sz="2800" dirty="0">
                <a:solidFill>
                  <a:srgbClr val="3333CC"/>
                </a:solidFill>
              </a:rPr>
              <a:t>Useful libraries and Dataset</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3" name="TextBox 12"/>
          <p:cNvSpPr txBox="1"/>
          <p:nvPr/>
        </p:nvSpPr>
        <p:spPr>
          <a:xfrm>
            <a:off x="3842043" y="1106687"/>
            <a:ext cx="2348720" cy="261610"/>
          </a:xfrm>
          <a:prstGeom prst="rect">
            <a:avLst/>
          </a:prstGeom>
          <a:noFill/>
        </p:spPr>
        <p:txBody>
          <a:bodyPr wrap="none" rtlCol="0">
            <a:spAutoFit/>
          </a:bodyPr>
          <a:lstStyle/>
          <a:p>
            <a:r>
              <a:rPr lang="en-US" sz="1100" dirty="0">
                <a:solidFill>
                  <a:srgbClr val="FF0000"/>
                </a:solidFill>
              </a:rPr>
              <a:t>Retrieve hardware (GPU/CPU)</a:t>
            </a:r>
          </a:p>
        </p:txBody>
      </p:sp>
      <p:sp>
        <p:nvSpPr>
          <p:cNvPr id="14" name="Right Brace 13"/>
          <p:cNvSpPr/>
          <p:nvPr/>
        </p:nvSpPr>
        <p:spPr bwMode="auto">
          <a:xfrm>
            <a:off x="3689824" y="1083454"/>
            <a:ext cx="85282"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6" name="TextBox 15"/>
          <p:cNvSpPr txBox="1"/>
          <p:nvPr/>
        </p:nvSpPr>
        <p:spPr>
          <a:xfrm rot="5400000">
            <a:off x="8162444" y="3325117"/>
            <a:ext cx="1032655" cy="600164"/>
          </a:xfrm>
          <a:prstGeom prst="rect">
            <a:avLst/>
          </a:prstGeom>
          <a:noFill/>
        </p:spPr>
        <p:txBody>
          <a:bodyPr wrap="none" rtlCol="0">
            <a:spAutoFit/>
          </a:bodyPr>
          <a:lstStyle/>
          <a:p>
            <a:r>
              <a:rPr lang="en-US" sz="1100" dirty="0">
                <a:solidFill>
                  <a:srgbClr val="FF0000"/>
                </a:solidFill>
              </a:rPr>
              <a:t>Download </a:t>
            </a:r>
          </a:p>
          <a:p>
            <a:r>
              <a:rPr lang="en-US" sz="1100" dirty="0">
                <a:solidFill>
                  <a:srgbClr val="FF0000"/>
                </a:solidFill>
              </a:rPr>
              <a:t>and unzip</a:t>
            </a:r>
          </a:p>
          <a:p>
            <a:r>
              <a:rPr lang="en-US" sz="1100" dirty="0">
                <a:solidFill>
                  <a:srgbClr val="FF0000"/>
                </a:solidFill>
              </a:rPr>
              <a:t> the dataset</a:t>
            </a:r>
          </a:p>
        </p:txBody>
      </p:sp>
      <p:sp>
        <p:nvSpPr>
          <p:cNvPr id="17" name="Right Brace 16"/>
          <p:cNvSpPr/>
          <p:nvPr/>
        </p:nvSpPr>
        <p:spPr bwMode="auto">
          <a:xfrm>
            <a:off x="8252174" y="3175355"/>
            <a:ext cx="12651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8" name="TextBox 17"/>
          <p:cNvSpPr txBox="1"/>
          <p:nvPr/>
        </p:nvSpPr>
        <p:spPr>
          <a:xfrm>
            <a:off x="6069892" y="5060878"/>
            <a:ext cx="2908960" cy="430887"/>
          </a:xfrm>
          <a:prstGeom prst="rect">
            <a:avLst/>
          </a:prstGeom>
          <a:noFill/>
        </p:spPr>
        <p:txBody>
          <a:bodyPr wrap="square" rtlCol="0">
            <a:spAutoFit/>
          </a:bodyPr>
          <a:lstStyle/>
          <a:p>
            <a:r>
              <a:rPr lang="en-US" sz="1100" dirty="0">
                <a:solidFill>
                  <a:srgbClr val="FF0000"/>
                </a:solidFill>
              </a:rPr>
              <a:t>Delete the corrupted files from the dataset</a:t>
            </a:r>
          </a:p>
        </p:txBody>
      </p:sp>
      <p:sp>
        <p:nvSpPr>
          <p:cNvPr id="19" name="Right Brace 18"/>
          <p:cNvSpPr/>
          <p:nvPr/>
        </p:nvSpPr>
        <p:spPr bwMode="auto">
          <a:xfrm>
            <a:off x="5821266" y="4219178"/>
            <a:ext cx="211787"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Tree>
    <p:extLst>
      <p:ext uri="{BB962C8B-B14F-4D97-AF65-F5344CB8AC3E}">
        <p14:creationId xmlns:p14="http://schemas.microsoft.com/office/powerpoint/2010/main" val="2486990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2351" y="1105918"/>
            <a:ext cx="8900558" cy="4602947"/>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54</a:t>
            </a:fld>
            <a:endParaRPr lang="en-US" altLang="en-US" sz="1400">
              <a:solidFill>
                <a:schemeClr val="bg2"/>
              </a:solidFill>
              <a:latin typeface="Tahoma" panose="020B0604030504040204" pitchFamily="34" charset="0"/>
            </a:endParaRPr>
          </a:p>
        </p:txBody>
      </p:sp>
      <p:sp>
        <p:nvSpPr>
          <p:cNvPr id="2" name="TextBox 1"/>
          <p:cNvSpPr txBox="1"/>
          <p:nvPr/>
        </p:nvSpPr>
        <p:spPr>
          <a:xfrm>
            <a:off x="2957611" y="212436"/>
            <a:ext cx="2961068" cy="523220"/>
          </a:xfrm>
          <a:prstGeom prst="rect">
            <a:avLst/>
          </a:prstGeom>
          <a:noFill/>
        </p:spPr>
        <p:txBody>
          <a:bodyPr wrap="none" rtlCol="0">
            <a:spAutoFit/>
          </a:bodyPr>
          <a:lstStyle/>
          <a:p>
            <a:pPr algn="ctr"/>
            <a:r>
              <a:rPr lang="en-US" sz="2800" dirty="0">
                <a:solidFill>
                  <a:srgbClr val="3333CC"/>
                </a:solidFill>
              </a:rPr>
              <a:t>Data Generator</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3" name="TextBox 12"/>
          <p:cNvSpPr txBox="1"/>
          <p:nvPr/>
        </p:nvSpPr>
        <p:spPr>
          <a:xfrm>
            <a:off x="3921556" y="1459499"/>
            <a:ext cx="1406154" cy="261610"/>
          </a:xfrm>
          <a:prstGeom prst="rect">
            <a:avLst/>
          </a:prstGeom>
          <a:noFill/>
        </p:spPr>
        <p:txBody>
          <a:bodyPr wrap="none" rtlCol="0">
            <a:spAutoFit/>
          </a:bodyPr>
          <a:lstStyle/>
          <a:p>
            <a:r>
              <a:rPr lang="en-US" sz="1100" dirty="0">
                <a:solidFill>
                  <a:srgbClr val="FF0000"/>
                </a:solidFill>
              </a:rPr>
              <a:t>Parameter set up</a:t>
            </a:r>
          </a:p>
        </p:txBody>
      </p:sp>
      <p:sp>
        <p:nvSpPr>
          <p:cNvPr id="14" name="Right Brace 13"/>
          <p:cNvSpPr/>
          <p:nvPr/>
        </p:nvSpPr>
        <p:spPr bwMode="auto">
          <a:xfrm>
            <a:off x="3689825" y="1083452"/>
            <a:ext cx="152219"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6" name="TextBox 25"/>
          <p:cNvSpPr txBox="1"/>
          <p:nvPr/>
        </p:nvSpPr>
        <p:spPr>
          <a:xfrm>
            <a:off x="3965775" y="2580941"/>
            <a:ext cx="5178227" cy="600164"/>
          </a:xfrm>
          <a:prstGeom prst="rect">
            <a:avLst/>
          </a:prstGeom>
          <a:noFill/>
        </p:spPr>
        <p:txBody>
          <a:bodyPr wrap="square" rtlCol="0">
            <a:spAutoFit/>
          </a:bodyPr>
          <a:lstStyle/>
          <a:p>
            <a:r>
              <a:rPr lang="en-US" sz="1100" dirty="0">
                <a:solidFill>
                  <a:srgbClr val="FF0000"/>
                </a:solidFill>
              </a:rPr>
              <a:t>Performs processing and data augmentation on the ‘fly’: rescaling</a:t>
            </a:r>
            <a:br>
              <a:rPr lang="en-US" sz="1100" dirty="0">
                <a:solidFill>
                  <a:srgbClr val="FF0000"/>
                </a:solidFill>
              </a:rPr>
            </a:br>
            <a:r>
              <a:rPr lang="en-US" sz="1100" dirty="0">
                <a:solidFill>
                  <a:srgbClr val="FF0000"/>
                </a:solidFill>
              </a:rPr>
              <a:t> and data augmentation. Three types of data augmentation: Horizontal </a:t>
            </a:r>
            <a:br>
              <a:rPr lang="en-US" sz="1100" dirty="0">
                <a:solidFill>
                  <a:srgbClr val="FF0000"/>
                </a:solidFill>
              </a:rPr>
            </a:br>
            <a:r>
              <a:rPr lang="en-US" sz="1100" dirty="0">
                <a:solidFill>
                  <a:srgbClr val="FF0000"/>
                </a:solidFill>
              </a:rPr>
              <a:t>and vertical flips and rotation. Applied only to training data</a:t>
            </a:r>
          </a:p>
        </p:txBody>
      </p:sp>
      <p:sp>
        <p:nvSpPr>
          <p:cNvPr id="27" name="Right Brace 26"/>
          <p:cNvSpPr/>
          <p:nvPr/>
        </p:nvSpPr>
        <p:spPr bwMode="auto">
          <a:xfrm>
            <a:off x="3661080" y="2213777"/>
            <a:ext cx="1809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8" name="TextBox 27"/>
          <p:cNvSpPr txBox="1"/>
          <p:nvPr/>
        </p:nvSpPr>
        <p:spPr>
          <a:xfrm>
            <a:off x="6316047" y="3677719"/>
            <a:ext cx="1907895" cy="430887"/>
          </a:xfrm>
          <a:prstGeom prst="rect">
            <a:avLst/>
          </a:prstGeom>
          <a:noFill/>
        </p:spPr>
        <p:txBody>
          <a:bodyPr wrap="none" rtlCol="0">
            <a:spAutoFit/>
          </a:bodyPr>
          <a:lstStyle/>
          <a:p>
            <a:r>
              <a:rPr lang="en-US" sz="1100" dirty="0">
                <a:solidFill>
                  <a:srgbClr val="FF0000"/>
                </a:solidFill>
              </a:rPr>
              <a:t>Only rescaling is applied</a:t>
            </a:r>
          </a:p>
          <a:p>
            <a:r>
              <a:rPr lang="en-US" sz="1100" dirty="0">
                <a:solidFill>
                  <a:srgbClr val="FF0000"/>
                </a:solidFill>
              </a:rPr>
              <a:t> on validation data</a:t>
            </a:r>
          </a:p>
        </p:txBody>
      </p:sp>
      <p:sp>
        <p:nvSpPr>
          <p:cNvPr id="29" name="Right Brace 28"/>
          <p:cNvSpPr/>
          <p:nvPr/>
        </p:nvSpPr>
        <p:spPr bwMode="auto">
          <a:xfrm>
            <a:off x="6224690" y="3625805"/>
            <a:ext cx="91357"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0" name="TextBox 29"/>
          <p:cNvSpPr txBox="1"/>
          <p:nvPr/>
        </p:nvSpPr>
        <p:spPr>
          <a:xfrm>
            <a:off x="5241284" y="4371933"/>
            <a:ext cx="3246735" cy="1107996"/>
          </a:xfrm>
          <a:prstGeom prst="rect">
            <a:avLst/>
          </a:prstGeom>
          <a:noFill/>
        </p:spPr>
        <p:txBody>
          <a:bodyPr wrap="square" rtlCol="0">
            <a:spAutoFit/>
          </a:bodyPr>
          <a:lstStyle/>
          <a:p>
            <a:r>
              <a:rPr lang="en-US" sz="1100" dirty="0">
                <a:solidFill>
                  <a:srgbClr val="FF0000"/>
                </a:solidFill>
              </a:rPr>
              <a:t>Get data from folders and arranges them in mini-batches. Specify the image target dimension (fixed), mini-batch and binary mode for binary classification. Seed is used to have the same fixed random data shuffling and transformation</a:t>
            </a:r>
          </a:p>
        </p:txBody>
      </p:sp>
      <p:sp>
        <p:nvSpPr>
          <p:cNvPr id="31" name="Right Brace 30"/>
          <p:cNvSpPr/>
          <p:nvPr/>
        </p:nvSpPr>
        <p:spPr bwMode="auto">
          <a:xfrm>
            <a:off x="4880115" y="4108604"/>
            <a:ext cx="210077"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Tree>
    <p:extLst>
      <p:ext uri="{BB962C8B-B14F-4D97-AF65-F5344CB8AC3E}">
        <p14:creationId xmlns:p14="http://schemas.microsoft.com/office/powerpoint/2010/main" val="2445836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5194" y="1437733"/>
            <a:ext cx="8574598" cy="4072764"/>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55</a:t>
            </a:fld>
            <a:endParaRPr lang="en-US" altLang="en-US" sz="1400">
              <a:solidFill>
                <a:schemeClr val="bg2"/>
              </a:solidFill>
              <a:latin typeface="Tahoma" panose="020B0604030504040204" pitchFamily="34" charset="0"/>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8" name="TextBox 17"/>
          <p:cNvSpPr txBox="1"/>
          <p:nvPr/>
        </p:nvSpPr>
        <p:spPr>
          <a:xfrm>
            <a:off x="4272327" y="1750648"/>
            <a:ext cx="4230253" cy="938719"/>
          </a:xfrm>
          <a:prstGeom prst="rect">
            <a:avLst/>
          </a:prstGeom>
          <a:noFill/>
        </p:spPr>
        <p:txBody>
          <a:bodyPr wrap="square" rtlCol="0">
            <a:spAutoFit/>
          </a:bodyPr>
          <a:lstStyle/>
          <a:p>
            <a:r>
              <a:rPr lang="en-US" sz="1100" dirty="0">
                <a:solidFill>
                  <a:srgbClr val="FF0000"/>
                </a:solidFill>
              </a:rPr>
              <a:t>Get data from folders and arranges them in mini-batches. Specify the image target dimension (fixed), mini-batch and binary mode for binary classification. Seed is used to have the same fixed random data shuffling and transformation</a:t>
            </a:r>
          </a:p>
        </p:txBody>
      </p:sp>
      <p:sp>
        <p:nvSpPr>
          <p:cNvPr id="19" name="Right Brace 18"/>
          <p:cNvSpPr/>
          <p:nvPr/>
        </p:nvSpPr>
        <p:spPr bwMode="auto">
          <a:xfrm>
            <a:off x="3854077" y="1443653"/>
            <a:ext cx="240847"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0" name="TextBox 19"/>
          <p:cNvSpPr txBox="1"/>
          <p:nvPr/>
        </p:nvSpPr>
        <p:spPr>
          <a:xfrm>
            <a:off x="4094922" y="3060164"/>
            <a:ext cx="6139466" cy="430887"/>
          </a:xfrm>
          <a:prstGeom prst="rect">
            <a:avLst/>
          </a:prstGeom>
          <a:noFill/>
        </p:spPr>
        <p:txBody>
          <a:bodyPr wrap="square" rtlCol="0">
            <a:spAutoFit/>
          </a:bodyPr>
          <a:lstStyle/>
          <a:p>
            <a:r>
              <a:rPr lang="en-US" sz="1100" dirty="0">
                <a:solidFill>
                  <a:srgbClr val="FF0000"/>
                </a:solidFill>
              </a:rPr>
              <a:t>Get a mini-batch from training and retrieve images along with</a:t>
            </a:r>
          </a:p>
          <a:p>
            <a:r>
              <a:rPr lang="en-US" sz="1100" dirty="0">
                <a:solidFill>
                  <a:srgbClr val="FF0000"/>
                </a:solidFill>
              </a:rPr>
              <a:t> their labels</a:t>
            </a:r>
          </a:p>
        </p:txBody>
      </p:sp>
      <p:sp>
        <p:nvSpPr>
          <p:cNvPr id="21" name="Right Brace 20"/>
          <p:cNvSpPr/>
          <p:nvPr/>
        </p:nvSpPr>
        <p:spPr bwMode="auto">
          <a:xfrm>
            <a:off x="3854075" y="3060162"/>
            <a:ext cx="14857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4110290" y="3977684"/>
            <a:ext cx="4634482" cy="430887"/>
          </a:xfrm>
          <a:prstGeom prst="rect">
            <a:avLst/>
          </a:prstGeom>
          <a:noFill/>
        </p:spPr>
        <p:txBody>
          <a:bodyPr wrap="square" rtlCol="0">
            <a:spAutoFit/>
          </a:bodyPr>
          <a:lstStyle/>
          <a:p>
            <a:r>
              <a:rPr lang="en-US" sz="1100" dirty="0">
                <a:solidFill>
                  <a:srgbClr val="FF0000"/>
                </a:solidFill>
              </a:rPr>
              <a:t>Function that converts the selected mini-batch items from binary to their respective labels for later visualization</a:t>
            </a:r>
          </a:p>
        </p:txBody>
      </p:sp>
      <p:sp>
        <p:nvSpPr>
          <p:cNvPr id="23" name="Right Brace 22"/>
          <p:cNvSpPr/>
          <p:nvPr/>
        </p:nvSpPr>
        <p:spPr bwMode="auto">
          <a:xfrm>
            <a:off x="3838709" y="3491049"/>
            <a:ext cx="221195"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4" name="TextBox 23"/>
          <p:cNvSpPr txBox="1"/>
          <p:nvPr/>
        </p:nvSpPr>
        <p:spPr>
          <a:xfrm>
            <a:off x="2957611" y="212436"/>
            <a:ext cx="2961068" cy="523220"/>
          </a:xfrm>
          <a:prstGeom prst="rect">
            <a:avLst/>
          </a:prstGeom>
          <a:noFill/>
        </p:spPr>
        <p:txBody>
          <a:bodyPr wrap="none" rtlCol="0">
            <a:spAutoFit/>
          </a:bodyPr>
          <a:lstStyle/>
          <a:p>
            <a:pPr algn="ctr"/>
            <a:r>
              <a:rPr lang="en-US" sz="2800" dirty="0">
                <a:solidFill>
                  <a:srgbClr val="3333CC"/>
                </a:solidFill>
              </a:rPr>
              <a:t>Data Generator</a:t>
            </a:r>
            <a:endParaRPr lang="en-US" sz="2800" b="0" dirty="0">
              <a:solidFill>
                <a:srgbClr val="3333CC"/>
              </a:solidFill>
            </a:endParaRPr>
          </a:p>
        </p:txBody>
      </p:sp>
    </p:spTree>
    <p:extLst>
      <p:ext uri="{BB962C8B-B14F-4D97-AF65-F5344CB8AC3E}">
        <p14:creationId xmlns:p14="http://schemas.microsoft.com/office/powerpoint/2010/main" val="1968114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9929" y="976476"/>
            <a:ext cx="7415174" cy="5389624"/>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56</a:t>
            </a:fld>
            <a:endParaRPr lang="en-US" altLang="en-US" sz="1400">
              <a:solidFill>
                <a:schemeClr val="bg2"/>
              </a:solidFill>
              <a:latin typeface="Tahoma" panose="020B0604030504040204" pitchFamily="34" charset="0"/>
            </a:endParaRPr>
          </a:p>
        </p:txBody>
      </p:sp>
      <p:sp>
        <p:nvSpPr>
          <p:cNvPr id="2" name="TextBox 1"/>
          <p:cNvSpPr txBox="1"/>
          <p:nvPr/>
        </p:nvSpPr>
        <p:spPr>
          <a:xfrm>
            <a:off x="2528173" y="212436"/>
            <a:ext cx="3672801" cy="523220"/>
          </a:xfrm>
          <a:prstGeom prst="rect">
            <a:avLst/>
          </a:prstGeom>
          <a:noFill/>
        </p:spPr>
        <p:txBody>
          <a:bodyPr wrap="none" rtlCol="0">
            <a:spAutoFit/>
          </a:bodyPr>
          <a:lstStyle/>
          <a:p>
            <a:pPr algn="ctr"/>
            <a:r>
              <a:rPr lang="en-US" sz="2800" dirty="0">
                <a:solidFill>
                  <a:srgbClr val="3333CC"/>
                </a:solidFill>
              </a:rPr>
              <a:t>Model Construction</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3" name="TextBox 12"/>
          <p:cNvSpPr txBox="1"/>
          <p:nvPr/>
        </p:nvSpPr>
        <p:spPr>
          <a:xfrm>
            <a:off x="2780870" y="1385304"/>
            <a:ext cx="5178227" cy="430887"/>
          </a:xfrm>
          <a:prstGeom prst="rect">
            <a:avLst/>
          </a:prstGeom>
          <a:noFill/>
        </p:spPr>
        <p:txBody>
          <a:bodyPr wrap="square" rtlCol="0">
            <a:spAutoFit/>
          </a:bodyPr>
          <a:lstStyle/>
          <a:p>
            <a:r>
              <a:rPr lang="en-US" sz="1100" dirty="0">
                <a:solidFill>
                  <a:srgbClr val="FF0000"/>
                </a:solidFill>
              </a:rPr>
              <a:t>Libraries and the function needed to visualize the data on the mini-batch</a:t>
            </a:r>
          </a:p>
        </p:txBody>
      </p:sp>
      <p:sp>
        <p:nvSpPr>
          <p:cNvPr id="14" name="Right Brace 13"/>
          <p:cNvSpPr/>
          <p:nvPr/>
        </p:nvSpPr>
        <p:spPr bwMode="auto">
          <a:xfrm>
            <a:off x="2469931" y="1068359"/>
            <a:ext cx="187668"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9" name="Right Brace 18"/>
          <p:cNvSpPr/>
          <p:nvPr/>
        </p:nvSpPr>
        <p:spPr bwMode="auto">
          <a:xfrm>
            <a:off x="3494538" y="2331300"/>
            <a:ext cx="90237"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3" name="Right Brace 22"/>
          <p:cNvSpPr/>
          <p:nvPr/>
        </p:nvSpPr>
        <p:spPr bwMode="auto">
          <a:xfrm>
            <a:off x="3777587" y="2503066"/>
            <a:ext cx="195325"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4" name="TextBox 23"/>
          <p:cNvSpPr txBox="1"/>
          <p:nvPr/>
        </p:nvSpPr>
        <p:spPr>
          <a:xfrm>
            <a:off x="3584775" y="2241457"/>
            <a:ext cx="5178227" cy="261610"/>
          </a:xfrm>
          <a:prstGeom prst="rect">
            <a:avLst/>
          </a:prstGeom>
          <a:noFill/>
        </p:spPr>
        <p:txBody>
          <a:bodyPr wrap="square" rtlCol="0">
            <a:spAutoFit/>
          </a:bodyPr>
          <a:lstStyle/>
          <a:p>
            <a:r>
              <a:rPr lang="en-US" sz="1100" dirty="0">
                <a:solidFill>
                  <a:srgbClr val="FF0000"/>
                </a:solidFill>
              </a:rPr>
              <a:t>Input shape of  our neural network</a:t>
            </a:r>
          </a:p>
        </p:txBody>
      </p:sp>
      <p:sp>
        <p:nvSpPr>
          <p:cNvPr id="25" name="TextBox 24"/>
          <p:cNvSpPr txBox="1"/>
          <p:nvPr/>
        </p:nvSpPr>
        <p:spPr>
          <a:xfrm>
            <a:off x="4039601" y="4002236"/>
            <a:ext cx="5178227" cy="769441"/>
          </a:xfrm>
          <a:prstGeom prst="rect">
            <a:avLst/>
          </a:prstGeom>
          <a:noFill/>
        </p:spPr>
        <p:txBody>
          <a:bodyPr wrap="square" rtlCol="0">
            <a:spAutoFit/>
          </a:bodyPr>
          <a:lstStyle/>
          <a:p>
            <a:r>
              <a:rPr lang="en-US" sz="1100" dirty="0">
                <a:solidFill>
                  <a:srgbClr val="FF0000"/>
                </a:solidFill>
              </a:rPr>
              <a:t>To build our neural network model we use the</a:t>
            </a:r>
          </a:p>
          <a:p>
            <a:r>
              <a:rPr lang="en-US" sz="1100" dirty="0">
                <a:solidFill>
                  <a:srgbClr val="FF0000"/>
                </a:solidFill>
              </a:rPr>
              <a:t>sequential model which allows to stack the layers</a:t>
            </a:r>
          </a:p>
          <a:p>
            <a:r>
              <a:rPr lang="en-US" sz="1100" dirty="0">
                <a:solidFill>
                  <a:srgbClr val="FF0000"/>
                </a:solidFill>
              </a:rPr>
              <a:t>that compose the neural network model one by</a:t>
            </a:r>
          </a:p>
          <a:p>
            <a:r>
              <a:rPr lang="en-US" sz="1100" dirty="0">
                <a:solidFill>
                  <a:srgbClr val="FF0000"/>
                </a:solidFill>
              </a:rPr>
              <a:t>one </a:t>
            </a:r>
          </a:p>
        </p:txBody>
      </p:sp>
    </p:spTree>
    <p:extLst>
      <p:ext uri="{BB962C8B-B14F-4D97-AF65-F5344CB8AC3E}">
        <p14:creationId xmlns:p14="http://schemas.microsoft.com/office/powerpoint/2010/main" val="1797862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551" y="1385302"/>
            <a:ext cx="9028624" cy="4586208"/>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57</a:t>
            </a:fld>
            <a:endParaRPr lang="en-US" altLang="en-US" sz="1400">
              <a:solidFill>
                <a:schemeClr val="bg2"/>
              </a:solidFill>
              <a:latin typeface="Tahoma" panose="020B0604030504040204" pitchFamily="34" charset="0"/>
            </a:endParaRPr>
          </a:p>
        </p:txBody>
      </p:sp>
      <p:sp>
        <p:nvSpPr>
          <p:cNvPr id="2" name="TextBox 1"/>
          <p:cNvSpPr txBox="1"/>
          <p:nvPr/>
        </p:nvSpPr>
        <p:spPr>
          <a:xfrm>
            <a:off x="2875225" y="212436"/>
            <a:ext cx="2978701" cy="523220"/>
          </a:xfrm>
          <a:prstGeom prst="rect">
            <a:avLst/>
          </a:prstGeom>
          <a:noFill/>
        </p:spPr>
        <p:txBody>
          <a:bodyPr wrap="none" rtlCol="0">
            <a:spAutoFit/>
          </a:bodyPr>
          <a:lstStyle/>
          <a:p>
            <a:pPr algn="ctr"/>
            <a:r>
              <a:rPr lang="en-US" sz="2800" dirty="0">
                <a:solidFill>
                  <a:srgbClr val="3333CC"/>
                </a:solidFill>
              </a:rPr>
              <a:t>Model Training </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3" name="TextBox 12"/>
          <p:cNvSpPr txBox="1"/>
          <p:nvPr/>
        </p:nvSpPr>
        <p:spPr>
          <a:xfrm>
            <a:off x="6173887" y="1553066"/>
            <a:ext cx="2907289" cy="938719"/>
          </a:xfrm>
          <a:prstGeom prst="rect">
            <a:avLst/>
          </a:prstGeom>
          <a:noFill/>
        </p:spPr>
        <p:txBody>
          <a:bodyPr wrap="square" rtlCol="0">
            <a:spAutoFit/>
          </a:bodyPr>
          <a:lstStyle/>
          <a:p>
            <a:r>
              <a:rPr lang="en-US" sz="1100" dirty="0">
                <a:solidFill>
                  <a:srgbClr val="FF0000"/>
                </a:solidFill>
              </a:rPr>
              <a:t>Model checkpoint: used in conjunction with </a:t>
            </a:r>
            <a:r>
              <a:rPr lang="en-US" sz="1100" dirty="0" err="1">
                <a:solidFill>
                  <a:srgbClr val="FF0000"/>
                </a:solidFill>
              </a:rPr>
              <a:t>model.fit</a:t>
            </a:r>
            <a:r>
              <a:rPr lang="en-US" sz="1100" dirty="0">
                <a:solidFill>
                  <a:srgbClr val="FF0000"/>
                </a:solidFill>
              </a:rPr>
              <a:t> to save a model or its weights.  We monitor the accuracy of the validation set and save only the best models</a:t>
            </a:r>
          </a:p>
        </p:txBody>
      </p:sp>
      <p:sp>
        <p:nvSpPr>
          <p:cNvPr id="14" name="Right Brace 13"/>
          <p:cNvSpPr/>
          <p:nvPr/>
        </p:nvSpPr>
        <p:spPr bwMode="auto">
          <a:xfrm>
            <a:off x="5951237" y="1410385"/>
            <a:ext cx="187668"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4" name="TextBox 23"/>
          <p:cNvSpPr txBox="1"/>
          <p:nvPr/>
        </p:nvSpPr>
        <p:spPr>
          <a:xfrm>
            <a:off x="3455959" y="3352588"/>
            <a:ext cx="5307043" cy="600164"/>
          </a:xfrm>
          <a:prstGeom prst="rect">
            <a:avLst/>
          </a:prstGeom>
          <a:noFill/>
        </p:spPr>
        <p:txBody>
          <a:bodyPr wrap="square" rtlCol="0">
            <a:spAutoFit/>
          </a:bodyPr>
          <a:lstStyle/>
          <a:p>
            <a:r>
              <a:rPr lang="en-US" sz="1100" dirty="0">
                <a:solidFill>
                  <a:srgbClr val="FF0000"/>
                </a:solidFill>
              </a:rPr>
              <a:t>Model configuration for training. Loss: binary cross entropy</a:t>
            </a:r>
          </a:p>
          <a:p>
            <a:r>
              <a:rPr lang="en-US" sz="1100" dirty="0">
                <a:solidFill>
                  <a:srgbClr val="FF0000"/>
                </a:solidFill>
              </a:rPr>
              <a:t>		            Optimizer: Mini-batch gradient descent</a:t>
            </a:r>
          </a:p>
          <a:p>
            <a:r>
              <a:rPr lang="en-US" sz="1100" dirty="0">
                <a:solidFill>
                  <a:srgbClr val="FF0000"/>
                </a:solidFill>
              </a:rPr>
              <a:t>		             Metric: accuracy</a:t>
            </a:r>
          </a:p>
        </p:txBody>
      </p:sp>
      <p:sp>
        <p:nvSpPr>
          <p:cNvPr id="25" name="TextBox 24"/>
          <p:cNvSpPr txBox="1"/>
          <p:nvPr/>
        </p:nvSpPr>
        <p:spPr>
          <a:xfrm>
            <a:off x="4292486" y="5169623"/>
            <a:ext cx="5178227" cy="261610"/>
          </a:xfrm>
          <a:prstGeom prst="rect">
            <a:avLst/>
          </a:prstGeom>
          <a:noFill/>
        </p:spPr>
        <p:txBody>
          <a:bodyPr wrap="square" rtlCol="0">
            <a:spAutoFit/>
          </a:bodyPr>
          <a:lstStyle/>
          <a:p>
            <a:r>
              <a:rPr lang="en-US" sz="1100" dirty="0">
                <a:solidFill>
                  <a:srgbClr val="FF0000"/>
                </a:solidFill>
              </a:rPr>
              <a:t>Training the model</a:t>
            </a:r>
          </a:p>
        </p:txBody>
      </p:sp>
      <p:sp>
        <p:nvSpPr>
          <p:cNvPr id="20" name="Right Brace 19"/>
          <p:cNvSpPr/>
          <p:nvPr/>
        </p:nvSpPr>
        <p:spPr bwMode="auto">
          <a:xfrm>
            <a:off x="2334043" y="2638096"/>
            <a:ext cx="167421"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TextBox 20"/>
          <p:cNvSpPr txBox="1"/>
          <p:nvPr/>
        </p:nvSpPr>
        <p:spPr>
          <a:xfrm>
            <a:off x="2575036" y="2626153"/>
            <a:ext cx="5178227" cy="430887"/>
          </a:xfrm>
          <a:prstGeom prst="rect">
            <a:avLst/>
          </a:prstGeom>
          <a:noFill/>
        </p:spPr>
        <p:txBody>
          <a:bodyPr wrap="square" rtlCol="0">
            <a:spAutoFit/>
          </a:bodyPr>
          <a:lstStyle/>
          <a:p>
            <a:r>
              <a:rPr lang="en-US" sz="1100" dirty="0">
                <a:solidFill>
                  <a:srgbClr val="FF0000"/>
                </a:solidFill>
              </a:rPr>
              <a:t>Mini-batch gradient descent optimizers with its default parameters (learning rate: 0.01 and momentum=0.0)</a:t>
            </a:r>
          </a:p>
        </p:txBody>
      </p:sp>
      <p:sp>
        <p:nvSpPr>
          <p:cNvPr id="22" name="Right Brace 21"/>
          <p:cNvSpPr/>
          <p:nvPr/>
        </p:nvSpPr>
        <p:spPr bwMode="auto">
          <a:xfrm>
            <a:off x="3107826" y="3191406"/>
            <a:ext cx="211480"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6" name="Right Brace 25"/>
          <p:cNvSpPr/>
          <p:nvPr/>
        </p:nvSpPr>
        <p:spPr bwMode="auto">
          <a:xfrm>
            <a:off x="1450430" y="3952754"/>
            <a:ext cx="101281"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7" name="TextBox 26"/>
          <p:cNvSpPr txBox="1"/>
          <p:nvPr/>
        </p:nvSpPr>
        <p:spPr>
          <a:xfrm>
            <a:off x="1612792" y="3938429"/>
            <a:ext cx="7384065" cy="430887"/>
          </a:xfrm>
          <a:prstGeom prst="rect">
            <a:avLst/>
          </a:prstGeom>
          <a:noFill/>
        </p:spPr>
        <p:txBody>
          <a:bodyPr wrap="square" rtlCol="0">
            <a:spAutoFit/>
          </a:bodyPr>
          <a:lstStyle/>
          <a:p>
            <a:r>
              <a:rPr lang="en-US" sz="1100" dirty="0">
                <a:solidFill>
                  <a:srgbClr val="FF0000"/>
                </a:solidFill>
              </a:rPr>
              <a:t>Prints the model summary (layers, input and output of each layers and the number of parameters of the model) </a:t>
            </a:r>
          </a:p>
        </p:txBody>
      </p:sp>
      <p:sp>
        <p:nvSpPr>
          <p:cNvPr id="28" name="Right Brace 27"/>
          <p:cNvSpPr/>
          <p:nvPr/>
        </p:nvSpPr>
        <p:spPr bwMode="auto">
          <a:xfrm>
            <a:off x="3797209" y="4761323"/>
            <a:ext cx="312337"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9" name="Right Brace 28"/>
          <p:cNvSpPr/>
          <p:nvPr/>
        </p:nvSpPr>
        <p:spPr bwMode="auto">
          <a:xfrm>
            <a:off x="1172615" y="4369316"/>
            <a:ext cx="101281"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0" name="TextBox 29"/>
          <p:cNvSpPr txBox="1"/>
          <p:nvPr/>
        </p:nvSpPr>
        <p:spPr>
          <a:xfrm>
            <a:off x="1334977" y="4352339"/>
            <a:ext cx="7384065" cy="261610"/>
          </a:xfrm>
          <a:prstGeom prst="rect">
            <a:avLst/>
          </a:prstGeom>
          <a:noFill/>
        </p:spPr>
        <p:txBody>
          <a:bodyPr wrap="square" rtlCol="0">
            <a:spAutoFit/>
          </a:bodyPr>
          <a:lstStyle/>
          <a:p>
            <a:r>
              <a:rPr lang="en-US" sz="1100" dirty="0">
                <a:solidFill>
                  <a:srgbClr val="FF0000"/>
                </a:solidFill>
              </a:rPr>
              <a:t>Number of epochs</a:t>
            </a:r>
          </a:p>
        </p:txBody>
      </p:sp>
    </p:spTree>
    <p:extLst>
      <p:ext uri="{BB962C8B-B14F-4D97-AF65-F5344CB8AC3E}">
        <p14:creationId xmlns:p14="http://schemas.microsoft.com/office/powerpoint/2010/main" val="1663426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5326" y="1050120"/>
            <a:ext cx="7469657" cy="5266200"/>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58</a:t>
            </a:fld>
            <a:endParaRPr lang="en-US" altLang="en-US" sz="1400">
              <a:solidFill>
                <a:schemeClr val="bg2"/>
              </a:solidFill>
              <a:latin typeface="Tahoma" panose="020B0604030504040204" pitchFamily="34" charset="0"/>
            </a:endParaRPr>
          </a:p>
        </p:txBody>
      </p:sp>
      <p:sp>
        <p:nvSpPr>
          <p:cNvPr id="2" name="TextBox 1"/>
          <p:cNvSpPr txBox="1"/>
          <p:nvPr/>
        </p:nvSpPr>
        <p:spPr>
          <a:xfrm>
            <a:off x="2721342" y="212436"/>
            <a:ext cx="3286477" cy="523220"/>
          </a:xfrm>
          <a:prstGeom prst="rect">
            <a:avLst/>
          </a:prstGeom>
          <a:noFill/>
        </p:spPr>
        <p:txBody>
          <a:bodyPr wrap="none" rtlCol="0">
            <a:spAutoFit/>
          </a:bodyPr>
          <a:lstStyle/>
          <a:p>
            <a:pPr algn="ctr"/>
            <a:r>
              <a:rPr lang="en-US" sz="2800" dirty="0">
                <a:solidFill>
                  <a:srgbClr val="3333CC"/>
                </a:solidFill>
              </a:rPr>
              <a:t>Model Evaluation</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3" name="TextBox 12"/>
          <p:cNvSpPr txBox="1"/>
          <p:nvPr/>
        </p:nvSpPr>
        <p:spPr>
          <a:xfrm>
            <a:off x="4292486" y="1102203"/>
            <a:ext cx="3460777" cy="430887"/>
          </a:xfrm>
          <a:prstGeom prst="rect">
            <a:avLst/>
          </a:prstGeom>
          <a:noFill/>
        </p:spPr>
        <p:txBody>
          <a:bodyPr wrap="square" rtlCol="0">
            <a:spAutoFit/>
          </a:bodyPr>
          <a:lstStyle/>
          <a:p>
            <a:r>
              <a:rPr lang="en-US" sz="1100" dirty="0">
                <a:solidFill>
                  <a:srgbClr val="FF0000"/>
                </a:solidFill>
              </a:rPr>
              <a:t>Plots training and validation accuracies over the 20 epochs of training</a:t>
            </a:r>
          </a:p>
        </p:txBody>
      </p:sp>
      <p:sp>
        <p:nvSpPr>
          <p:cNvPr id="14" name="Right Brace 13"/>
          <p:cNvSpPr/>
          <p:nvPr/>
        </p:nvSpPr>
        <p:spPr bwMode="auto">
          <a:xfrm>
            <a:off x="3703373" y="1050120"/>
            <a:ext cx="187668"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5" name="TextBox 24"/>
          <p:cNvSpPr txBox="1"/>
          <p:nvPr/>
        </p:nvSpPr>
        <p:spPr>
          <a:xfrm>
            <a:off x="4102160" y="4579635"/>
            <a:ext cx="5178227" cy="938719"/>
          </a:xfrm>
          <a:prstGeom prst="rect">
            <a:avLst/>
          </a:prstGeom>
          <a:noFill/>
        </p:spPr>
        <p:txBody>
          <a:bodyPr wrap="square" rtlCol="0">
            <a:spAutoFit/>
          </a:bodyPr>
          <a:lstStyle/>
          <a:p>
            <a:r>
              <a:rPr lang="en-US" sz="1100" dirty="0">
                <a:solidFill>
                  <a:srgbClr val="FF0000"/>
                </a:solidFill>
              </a:rPr>
              <a:t>Calculates the model accuracy on the validation data</a:t>
            </a:r>
          </a:p>
          <a:p>
            <a:r>
              <a:rPr lang="en-US" sz="1100" dirty="0">
                <a:solidFill>
                  <a:srgbClr val="FF0000"/>
                </a:solidFill>
              </a:rPr>
              <a:t>Note that we set the mini-batch size to 1 and we do </a:t>
            </a:r>
          </a:p>
          <a:p>
            <a:r>
              <a:rPr lang="en-US" sz="1100" dirty="0">
                <a:solidFill>
                  <a:srgbClr val="FF0000"/>
                </a:solidFill>
              </a:rPr>
              <a:t>not shuffle the validation samples anymore. This is </a:t>
            </a:r>
          </a:p>
          <a:p>
            <a:r>
              <a:rPr lang="en-US" sz="1100" dirty="0">
                <a:solidFill>
                  <a:srgbClr val="FF0000"/>
                </a:solidFill>
              </a:rPr>
              <a:t>done to have a correspondence between samples’ </a:t>
            </a:r>
          </a:p>
          <a:p>
            <a:r>
              <a:rPr lang="en-US" sz="1100" dirty="0">
                <a:solidFill>
                  <a:srgbClr val="FF0000"/>
                </a:solidFill>
              </a:rPr>
              <a:t>ground truth labels and predicted labels</a:t>
            </a:r>
          </a:p>
        </p:txBody>
      </p:sp>
      <p:sp>
        <p:nvSpPr>
          <p:cNvPr id="28" name="Right Brace 27"/>
          <p:cNvSpPr/>
          <p:nvPr/>
        </p:nvSpPr>
        <p:spPr bwMode="auto">
          <a:xfrm>
            <a:off x="3719635" y="4153005"/>
            <a:ext cx="384742"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3" name="TextBox 22"/>
          <p:cNvSpPr txBox="1"/>
          <p:nvPr/>
        </p:nvSpPr>
        <p:spPr>
          <a:xfrm>
            <a:off x="4301519" y="2457266"/>
            <a:ext cx="3460777" cy="430887"/>
          </a:xfrm>
          <a:prstGeom prst="rect">
            <a:avLst/>
          </a:prstGeom>
          <a:noFill/>
        </p:spPr>
        <p:txBody>
          <a:bodyPr wrap="square" rtlCol="0">
            <a:spAutoFit/>
          </a:bodyPr>
          <a:lstStyle/>
          <a:p>
            <a:r>
              <a:rPr lang="en-US" sz="1100" dirty="0">
                <a:solidFill>
                  <a:srgbClr val="FF0000"/>
                </a:solidFill>
              </a:rPr>
              <a:t>Plots training and validation losses over the 20 epochs of training</a:t>
            </a:r>
          </a:p>
        </p:txBody>
      </p:sp>
      <p:sp>
        <p:nvSpPr>
          <p:cNvPr id="31" name="Right Brace 30"/>
          <p:cNvSpPr/>
          <p:nvPr/>
        </p:nvSpPr>
        <p:spPr bwMode="auto">
          <a:xfrm>
            <a:off x="4795690" y="3669596"/>
            <a:ext cx="16519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2" name="Right Brace 31"/>
          <p:cNvSpPr/>
          <p:nvPr/>
        </p:nvSpPr>
        <p:spPr bwMode="auto">
          <a:xfrm>
            <a:off x="3703373" y="2341811"/>
            <a:ext cx="187668"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3" name="TextBox 32"/>
          <p:cNvSpPr txBox="1"/>
          <p:nvPr/>
        </p:nvSpPr>
        <p:spPr>
          <a:xfrm>
            <a:off x="4960886" y="3668868"/>
            <a:ext cx="3460777" cy="261610"/>
          </a:xfrm>
          <a:prstGeom prst="rect">
            <a:avLst/>
          </a:prstGeom>
          <a:noFill/>
        </p:spPr>
        <p:txBody>
          <a:bodyPr wrap="square" rtlCol="0">
            <a:spAutoFit/>
          </a:bodyPr>
          <a:lstStyle/>
          <a:p>
            <a:r>
              <a:rPr lang="en-US" sz="1100" dirty="0">
                <a:solidFill>
                  <a:srgbClr val="FF0000"/>
                </a:solidFill>
              </a:rPr>
              <a:t>Model loading: loads model’s weights</a:t>
            </a:r>
          </a:p>
        </p:txBody>
      </p:sp>
      <p:sp>
        <p:nvSpPr>
          <p:cNvPr id="34" name="Right Brace 33"/>
          <p:cNvSpPr/>
          <p:nvPr/>
        </p:nvSpPr>
        <p:spPr bwMode="auto">
          <a:xfrm>
            <a:off x="3538179" y="5987518"/>
            <a:ext cx="16519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5" name="TextBox 34"/>
          <p:cNvSpPr txBox="1"/>
          <p:nvPr/>
        </p:nvSpPr>
        <p:spPr>
          <a:xfrm>
            <a:off x="3703375" y="5923732"/>
            <a:ext cx="4489715" cy="430887"/>
          </a:xfrm>
          <a:prstGeom prst="rect">
            <a:avLst/>
          </a:prstGeom>
          <a:noFill/>
        </p:spPr>
        <p:txBody>
          <a:bodyPr wrap="square" rtlCol="0">
            <a:spAutoFit/>
          </a:bodyPr>
          <a:lstStyle/>
          <a:p>
            <a:r>
              <a:rPr lang="en-US" sz="1100" dirty="0">
                <a:solidFill>
                  <a:srgbClr val="FF0000"/>
                </a:solidFill>
              </a:rPr>
              <a:t>Calculates the prediction of each sample and saves it in an array. We save in an array also the ground truth labels</a:t>
            </a:r>
          </a:p>
        </p:txBody>
      </p:sp>
    </p:spTree>
    <p:extLst>
      <p:ext uri="{BB962C8B-B14F-4D97-AF65-F5344CB8AC3E}">
        <p14:creationId xmlns:p14="http://schemas.microsoft.com/office/powerpoint/2010/main" val="1396733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8619" y="1082885"/>
            <a:ext cx="8294761" cy="5204130"/>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59</a:t>
            </a:fld>
            <a:endParaRPr lang="en-US" altLang="en-US" sz="1400">
              <a:solidFill>
                <a:schemeClr val="bg2"/>
              </a:solidFill>
              <a:latin typeface="Tahoma" panose="020B0604030504040204" pitchFamily="34" charset="0"/>
            </a:endParaRPr>
          </a:p>
        </p:txBody>
      </p:sp>
      <p:sp>
        <p:nvSpPr>
          <p:cNvPr id="2" name="TextBox 1"/>
          <p:cNvSpPr txBox="1"/>
          <p:nvPr/>
        </p:nvSpPr>
        <p:spPr>
          <a:xfrm>
            <a:off x="1426129" y="212436"/>
            <a:ext cx="5876930" cy="523220"/>
          </a:xfrm>
          <a:prstGeom prst="rect">
            <a:avLst/>
          </a:prstGeom>
          <a:noFill/>
        </p:spPr>
        <p:txBody>
          <a:bodyPr wrap="none" rtlCol="0">
            <a:spAutoFit/>
          </a:bodyPr>
          <a:lstStyle/>
          <a:p>
            <a:pPr algn="ctr"/>
            <a:r>
              <a:rPr lang="en-US" sz="2800" dirty="0">
                <a:solidFill>
                  <a:srgbClr val="3333CC"/>
                </a:solidFill>
              </a:rPr>
              <a:t>Sample Prediction Visualization</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4" name="Right Brace 13"/>
          <p:cNvSpPr/>
          <p:nvPr/>
        </p:nvSpPr>
        <p:spPr bwMode="auto">
          <a:xfrm>
            <a:off x="3703375" y="1135846"/>
            <a:ext cx="1491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8" name="Right Brace 27"/>
          <p:cNvSpPr/>
          <p:nvPr/>
        </p:nvSpPr>
        <p:spPr bwMode="auto">
          <a:xfrm>
            <a:off x="4802202" y="3912120"/>
            <a:ext cx="337359"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3" name="TextBox 22"/>
          <p:cNvSpPr txBox="1"/>
          <p:nvPr/>
        </p:nvSpPr>
        <p:spPr>
          <a:xfrm>
            <a:off x="4102160" y="1384813"/>
            <a:ext cx="3460777" cy="430887"/>
          </a:xfrm>
          <a:prstGeom prst="rect">
            <a:avLst/>
          </a:prstGeom>
          <a:noFill/>
        </p:spPr>
        <p:txBody>
          <a:bodyPr wrap="square" rtlCol="0">
            <a:spAutoFit/>
          </a:bodyPr>
          <a:lstStyle/>
          <a:p>
            <a:r>
              <a:rPr lang="en-US" sz="1100" dirty="0">
                <a:solidFill>
                  <a:srgbClr val="FF0000"/>
                </a:solidFill>
              </a:rPr>
              <a:t>Importing some useful libraries for data visualization and random number generator</a:t>
            </a:r>
          </a:p>
        </p:txBody>
      </p:sp>
      <p:sp>
        <p:nvSpPr>
          <p:cNvPr id="32" name="Right Brace 31"/>
          <p:cNvSpPr/>
          <p:nvPr/>
        </p:nvSpPr>
        <p:spPr bwMode="auto">
          <a:xfrm>
            <a:off x="3703373" y="2341811"/>
            <a:ext cx="187668"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3" name="TextBox 32"/>
          <p:cNvSpPr txBox="1"/>
          <p:nvPr/>
        </p:nvSpPr>
        <p:spPr>
          <a:xfrm>
            <a:off x="4102159" y="2616634"/>
            <a:ext cx="3460777" cy="430887"/>
          </a:xfrm>
          <a:prstGeom prst="rect">
            <a:avLst/>
          </a:prstGeom>
          <a:noFill/>
        </p:spPr>
        <p:txBody>
          <a:bodyPr wrap="square" rtlCol="0">
            <a:spAutoFit/>
          </a:bodyPr>
          <a:lstStyle/>
          <a:p>
            <a:r>
              <a:rPr lang="en-US" sz="1100" dirty="0">
                <a:solidFill>
                  <a:srgbClr val="FF0000"/>
                </a:solidFill>
              </a:rPr>
              <a:t>Converting the predicted and ground truth labels into their respective category</a:t>
            </a:r>
          </a:p>
        </p:txBody>
      </p:sp>
      <p:sp>
        <p:nvSpPr>
          <p:cNvPr id="21" name="TextBox 20"/>
          <p:cNvSpPr txBox="1"/>
          <p:nvPr/>
        </p:nvSpPr>
        <p:spPr>
          <a:xfrm>
            <a:off x="5177414" y="4864817"/>
            <a:ext cx="3460777" cy="430887"/>
          </a:xfrm>
          <a:prstGeom prst="rect">
            <a:avLst/>
          </a:prstGeom>
          <a:noFill/>
        </p:spPr>
        <p:txBody>
          <a:bodyPr wrap="square" rtlCol="0">
            <a:spAutoFit/>
          </a:bodyPr>
          <a:lstStyle/>
          <a:p>
            <a:r>
              <a:rPr lang="en-US" sz="1100" dirty="0">
                <a:solidFill>
                  <a:srgbClr val="FF0000"/>
                </a:solidFill>
              </a:rPr>
              <a:t>Showing some random samples along with </a:t>
            </a:r>
          </a:p>
          <a:p>
            <a:r>
              <a:rPr lang="en-US" sz="1100" dirty="0">
                <a:solidFill>
                  <a:srgbClr val="FF0000"/>
                </a:solidFill>
              </a:rPr>
              <a:t>the predicted and ground truth categories</a:t>
            </a:r>
          </a:p>
        </p:txBody>
      </p:sp>
    </p:spTree>
    <p:extLst>
      <p:ext uri="{BB962C8B-B14F-4D97-AF65-F5344CB8AC3E}">
        <p14:creationId xmlns:p14="http://schemas.microsoft.com/office/powerpoint/2010/main" val="1091697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1E79-CF2D-A913-03CC-0370247E6B87}"/>
              </a:ext>
            </a:extLst>
          </p:cNvPr>
          <p:cNvSpPr>
            <a:spLocks noGrp="1"/>
          </p:cNvSpPr>
          <p:nvPr>
            <p:ph type="title"/>
          </p:nvPr>
        </p:nvSpPr>
        <p:spPr/>
        <p:txBody>
          <a:bodyPr/>
          <a:lstStyle/>
          <a:p>
            <a:r>
              <a:rPr lang="en-GB" dirty="0"/>
              <a:t>SSH connection</a:t>
            </a:r>
          </a:p>
        </p:txBody>
      </p:sp>
      <p:sp>
        <p:nvSpPr>
          <p:cNvPr id="3" name="Content Placeholder 2">
            <a:extLst>
              <a:ext uri="{FF2B5EF4-FFF2-40B4-BE49-F238E27FC236}">
                <a16:creationId xmlns:a16="http://schemas.microsoft.com/office/drawing/2014/main" id="{D0B3745F-59C7-5FE8-AE10-998A3FF8338A}"/>
              </a:ext>
            </a:extLst>
          </p:cNvPr>
          <p:cNvSpPr>
            <a:spLocks noGrp="1"/>
          </p:cNvSpPr>
          <p:nvPr>
            <p:ph idx="1"/>
          </p:nvPr>
        </p:nvSpPr>
        <p:spPr/>
        <p:txBody>
          <a:bodyPr/>
          <a:lstStyle/>
          <a:p>
            <a:r>
              <a:rPr lang="en-GB" dirty="0"/>
              <a:t>3) Connect to the workstation using SSH plugin</a:t>
            </a:r>
          </a:p>
        </p:txBody>
      </p:sp>
      <p:sp>
        <p:nvSpPr>
          <p:cNvPr id="4" name="Slide Number Placeholder 3">
            <a:extLst>
              <a:ext uri="{FF2B5EF4-FFF2-40B4-BE49-F238E27FC236}">
                <a16:creationId xmlns:a16="http://schemas.microsoft.com/office/drawing/2014/main" id="{8610C715-EC1F-092A-1904-3F837EB96CC1}"/>
              </a:ext>
            </a:extLst>
          </p:cNvPr>
          <p:cNvSpPr>
            <a:spLocks noGrp="1"/>
          </p:cNvSpPr>
          <p:nvPr>
            <p:ph type="sldNum" sz="quarter" idx="10"/>
          </p:nvPr>
        </p:nvSpPr>
        <p:spPr/>
        <p:txBody>
          <a:bodyPr/>
          <a:lstStyle/>
          <a:p>
            <a:pPr>
              <a:defRPr/>
            </a:pPr>
            <a:fld id="{C0C129EA-2822-4902-B97F-67B28F501226}" type="slidenum">
              <a:rPr lang="en-US" altLang="en-US" smtClean="0"/>
              <a:pPr>
                <a:defRPr/>
              </a:pPr>
              <a:t>6</a:t>
            </a:fld>
            <a:endParaRPr lang="en-US" altLang="en-US" dirty="0"/>
          </a:p>
        </p:txBody>
      </p:sp>
      <p:pic>
        <p:nvPicPr>
          <p:cNvPr id="6" name="Picture 5">
            <a:extLst>
              <a:ext uri="{FF2B5EF4-FFF2-40B4-BE49-F238E27FC236}">
                <a16:creationId xmlns:a16="http://schemas.microsoft.com/office/drawing/2014/main" id="{77C0FAB7-3FC5-7745-69F7-D9151BF3A38F}"/>
              </a:ext>
            </a:extLst>
          </p:cNvPr>
          <p:cNvPicPr>
            <a:picLocks noChangeAspect="1"/>
          </p:cNvPicPr>
          <p:nvPr/>
        </p:nvPicPr>
        <p:blipFill>
          <a:blip r:embed="rId2"/>
          <a:stretch>
            <a:fillRect/>
          </a:stretch>
        </p:blipFill>
        <p:spPr>
          <a:xfrm>
            <a:off x="478939" y="1781237"/>
            <a:ext cx="7941161" cy="4467163"/>
          </a:xfrm>
          <a:prstGeom prst="rect">
            <a:avLst/>
          </a:prstGeom>
        </p:spPr>
      </p:pic>
      <p:sp>
        <p:nvSpPr>
          <p:cNvPr id="7" name="Oval 6">
            <a:extLst>
              <a:ext uri="{FF2B5EF4-FFF2-40B4-BE49-F238E27FC236}">
                <a16:creationId xmlns:a16="http://schemas.microsoft.com/office/drawing/2014/main" id="{9A14094D-A357-BF53-EBDB-95259529B5A5}"/>
              </a:ext>
            </a:extLst>
          </p:cNvPr>
          <p:cNvSpPr/>
          <p:nvPr/>
        </p:nvSpPr>
        <p:spPr bwMode="auto">
          <a:xfrm>
            <a:off x="299869" y="5815608"/>
            <a:ext cx="358140" cy="4327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solidFill>
                  <a:srgbClr val="FF0000"/>
                </a:solidFill>
              </a:ln>
              <a:solidFill>
                <a:schemeClr val="folHlink"/>
              </a:solidFill>
              <a:effectLst/>
              <a:latin typeface="Tahoma" pitchFamily="34" charset="0"/>
              <a:sym typeface="Symbol" pitchFamily="18" charset="2"/>
            </a:endParaRPr>
          </a:p>
        </p:txBody>
      </p:sp>
      <p:sp>
        <p:nvSpPr>
          <p:cNvPr id="9" name="TextBox 8">
            <a:extLst>
              <a:ext uri="{FF2B5EF4-FFF2-40B4-BE49-F238E27FC236}">
                <a16:creationId xmlns:a16="http://schemas.microsoft.com/office/drawing/2014/main" id="{D0E79501-E2F0-1128-5239-CE657FB3DFA1}"/>
              </a:ext>
            </a:extLst>
          </p:cNvPr>
          <p:cNvSpPr txBox="1"/>
          <p:nvPr/>
        </p:nvSpPr>
        <p:spPr>
          <a:xfrm>
            <a:off x="299869" y="5286343"/>
            <a:ext cx="1035050" cy="400110"/>
          </a:xfrm>
          <a:prstGeom prst="rect">
            <a:avLst/>
          </a:prstGeom>
          <a:noFill/>
        </p:spPr>
        <p:txBody>
          <a:bodyPr wrap="square" rtlCol="0">
            <a:spAutoFit/>
          </a:bodyPr>
          <a:lstStyle/>
          <a:p>
            <a:r>
              <a:rPr lang="en-GB" sz="1000" dirty="0">
                <a:solidFill>
                  <a:srgbClr val="FF0000"/>
                </a:solidFill>
              </a:rPr>
              <a:t>Click on the green icon</a:t>
            </a:r>
          </a:p>
        </p:txBody>
      </p:sp>
      <p:sp>
        <p:nvSpPr>
          <p:cNvPr id="11" name="TextBox 10">
            <a:extLst>
              <a:ext uri="{FF2B5EF4-FFF2-40B4-BE49-F238E27FC236}">
                <a16:creationId xmlns:a16="http://schemas.microsoft.com/office/drawing/2014/main" id="{EB2FF40E-600E-E5AC-3656-F20AA7229FA2}"/>
              </a:ext>
            </a:extLst>
          </p:cNvPr>
          <p:cNvSpPr txBox="1"/>
          <p:nvPr/>
        </p:nvSpPr>
        <p:spPr>
          <a:xfrm>
            <a:off x="4080669" y="1838195"/>
            <a:ext cx="1291272" cy="400110"/>
          </a:xfrm>
          <a:prstGeom prst="rect">
            <a:avLst/>
          </a:prstGeom>
          <a:noFill/>
        </p:spPr>
        <p:txBody>
          <a:bodyPr wrap="square" rtlCol="0">
            <a:spAutoFit/>
          </a:bodyPr>
          <a:lstStyle/>
          <a:p>
            <a:r>
              <a:rPr lang="en-GB" sz="1000" dirty="0">
                <a:solidFill>
                  <a:srgbClr val="FF0000"/>
                </a:solidFill>
              </a:rPr>
              <a:t>Select “connect to host” </a:t>
            </a:r>
          </a:p>
        </p:txBody>
      </p:sp>
    </p:spTree>
    <p:extLst>
      <p:ext uri="{BB962C8B-B14F-4D97-AF65-F5344CB8AC3E}">
        <p14:creationId xmlns:p14="http://schemas.microsoft.com/office/powerpoint/2010/main" val="3242996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725" y="1008311"/>
            <a:ext cx="8096621" cy="4818408"/>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60</a:t>
            </a:fld>
            <a:endParaRPr lang="en-US" altLang="en-US" sz="1400">
              <a:solidFill>
                <a:schemeClr val="bg2"/>
              </a:solidFill>
              <a:latin typeface="Tahoma" panose="020B0604030504040204" pitchFamily="34" charset="0"/>
            </a:endParaRPr>
          </a:p>
        </p:txBody>
      </p:sp>
      <p:sp>
        <p:nvSpPr>
          <p:cNvPr id="2" name="TextBox 1"/>
          <p:cNvSpPr txBox="1"/>
          <p:nvPr/>
        </p:nvSpPr>
        <p:spPr>
          <a:xfrm>
            <a:off x="2735788" y="212436"/>
            <a:ext cx="3257623" cy="523220"/>
          </a:xfrm>
          <a:prstGeom prst="rect">
            <a:avLst/>
          </a:prstGeom>
          <a:noFill/>
        </p:spPr>
        <p:txBody>
          <a:bodyPr wrap="none" rtlCol="0">
            <a:spAutoFit/>
          </a:bodyPr>
          <a:lstStyle/>
          <a:p>
            <a:pPr algn="ctr"/>
            <a:r>
              <a:rPr lang="en-US" sz="2800" dirty="0">
                <a:solidFill>
                  <a:srgbClr val="3333CC"/>
                </a:solidFill>
              </a:rPr>
              <a:t>Confusion Matrix</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4" name="Right Brace 13"/>
          <p:cNvSpPr/>
          <p:nvPr/>
        </p:nvSpPr>
        <p:spPr bwMode="auto">
          <a:xfrm>
            <a:off x="4102158" y="1008312"/>
            <a:ext cx="1608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8" name="Right Brace 27"/>
          <p:cNvSpPr/>
          <p:nvPr/>
        </p:nvSpPr>
        <p:spPr bwMode="auto">
          <a:xfrm>
            <a:off x="5068959" y="1979409"/>
            <a:ext cx="397565"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3" name="TextBox 22"/>
          <p:cNvSpPr txBox="1"/>
          <p:nvPr/>
        </p:nvSpPr>
        <p:spPr>
          <a:xfrm>
            <a:off x="4263022" y="977137"/>
            <a:ext cx="3460777" cy="261610"/>
          </a:xfrm>
          <a:prstGeom prst="rect">
            <a:avLst/>
          </a:prstGeom>
          <a:noFill/>
        </p:spPr>
        <p:txBody>
          <a:bodyPr wrap="square" rtlCol="0">
            <a:spAutoFit/>
          </a:bodyPr>
          <a:lstStyle/>
          <a:p>
            <a:r>
              <a:rPr lang="en-US" sz="1100" dirty="0">
                <a:solidFill>
                  <a:srgbClr val="FF0000"/>
                </a:solidFill>
              </a:rPr>
              <a:t>Import confusion matrix from </a:t>
            </a:r>
            <a:r>
              <a:rPr lang="en-US" sz="1100" dirty="0" err="1">
                <a:solidFill>
                  <a:srgbClr val="FF0000"/>
                </a:solidFill>
              </a:rPr>
              <a:t>sklearn</a:t>
            </a:r>
            <a:endParaRPr lang="en-US" sz="1100" dirty="0">
              <a:solidFill>
                <a:srgbClr val="FF0000"/>
              </a:solidFill>
            </a:endParaRPr>
          </a:p>
        </p:txBody>
      </p:sp>
      <p:sp>
        <p:nvSpPr>
          <p:cNvPr id="32" name="Right Brace 31"/>
          <p:cNvSpPr/>
          <p:nvPr/>
        </p:nvSpPr>
        <p:spPr bwMode="auto">
          <a:xfrm>
            <a:off x="4111229" y="1269314"/>
            <a:ext cx="1608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3" name="TextBox 32"/>
          <p:cNvSpPr txBox="1"/>
          <p:nvPr/>
        </p:nvSpPr>
        <p:spPr>
          <a:xfrm>
            <a:off x="4281163" y="1308995"/>
            <a:ext cx="3460777" cy="600164"/>
          </a:xfrm>
          <a:prstGeom prst="rect">
            <a:avLst/>
          </a:prstGeom>
          <a:noFill/>
        </p:spPr>
        <p:txBody>
          <a:bodyPr wrap="square" rtlCol="0">
            <a:spAutoFit/>
          </a:bodyPr>
          <a:lstStyle/>
          <a:p>
            <a:r>
              <a:rPr lang="en-US" sz="1100" dirty="0">
                <a:solidFill>
                  <a:srgbClr val="FF0000"/>
                </a:solidFill>
              </a:rPr>
              <a:t>Pass the ground truth labels and the predictions into the confusion matrix</a:t>
            </a:r>
          </a:p>
          <a:p>
            <a:r>
              <a:rPr lang="en-US" sz="1100" dirty="0">
                <a:solidFill>
                  <a:srgbClr val="FF0000"/>
                </a:solidFill>
              </a:rPr>
              <a:t>Create a list of labels </a:t>
            </a:r>
          </a:p>
        </p:txBody>
      </p:sp>
      <p:sp>
        <p:nvSpPr>
          <p:cNvPr id="21" name="TextBox 20"/>
          <p:cNvSpPr txBox="1"/>
          <p:nvPr/>
        </p:nvSpPr>
        <p:spPr>
          <a:xfrm>
            <a:off x="5549552" y="3687621"/>
            <a:ext cx="3460777" cy="430887"/>
          </a:xfrm>
          <a:prstGeom prst="rect">
            <a:avLst/>
          </a:prstGeom>
          <a:noFill/>
        </p:spPr>
        <p:txBody>
          <a:bodyPr wrap="square" rtlCol="0">
            <a:spAutoFit/>
          </a:bodyPr>
          <a:lstStyle/>
          <a:p>
            <a:r>
              <a:rPr lang="en-US" sz="1100" dirty="0">
                <a:solidFill>
                  <a:srgbClr val="FF0000"/>
                </a:solidFill>
              </a:rPr>
              <a:t>Function that plots the confusion</a:t>
            </a:r>
          </a:p>
          <a:p>
            <a:r>
              <a:rPr lang="en-US" sz="1100" dirty="0">
                <a:solidFill>
                  <a:srgbClr val="FF0000"/>
                </a:solidFill>
              </a:rPr>
              <a:t> matrix</a:t>
            </a:r>
          </a:p>
        </p:txBody>
      </p:sp>
    </p:spTree>
    <p:extLst>
      <p:ext uri="{BB962C8B-B14F-4D97-AF65-F5344CB8AC3E}">
        <p14:creationId xmlns:p14="http://schemas.microsoft.com/office/powerpoint/2010/main" val="2755400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026" y="1275316"/>
            <a:ext cx="7951864" cy="4850917"/>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61</a:t>
            </a:fld>
            <a:endParaRPr lang="en-US" altLang="en-US" sz="1400">
              <a:solidFill>
                <a:schemeClr val="bg2"/>
              </a:solidFill>
              <a:latin typeface="Tahoma" panose="020B0604030504040204" pitchFamily="34" charset="0"/>
            </a:endParaRPr>
          </a:p>
        </p:txBody>
      </p:sp>
      <p:sp>
        <p:nvSpPr>
          <p:cNvPr id="2" name="TextBox 1"/>
          <p:cNvSpPr txBox="1"/>
          <p:nvPr/>
        </p:nvSpPr>
        <p:spPr>
          <a:xfrm>
            <a:off x="2735788" y="212436"/>
            <a:ext cx="3257623" cy="523220"/>
          </a:xfrm>
          <a:prstGeom prst="rect">
            <a:avLst/>
          </a:prstGeom>
          <a:noFill/>
        </p:spPr>
        <p:txBody>
          <a:bodyPr wrap="none" rtlCol="0">
            <a:spAutoFit/>
          </a:bodyPr>
          <a:lstStyle/>
          <a:p>
            <a:pPr algn="ctr"/>
            <a:r>
              <a:rPr lang="en-US" sz="2800" dirty="0">
                <a:solidFill>
                  <a:srgbClr val="3333CC"/>
                </a:solidFill>
              </a:rPr>
              <a:t>Confusion Matrix</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8" name="Right Brace 27"/>
          <p:cNvSpPr/>
          <p:nvPr/>
        </p:nvSpPr>
        <p:spPr bwMode="auto">
          <a:xfrm>
            <a:off x="5477380" y="1316849"/>
            <a:ext cx="400162"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TextBox 20"/>
          <p:cNvSpPr txBox="1"/>
          <p:nvPr/>
        </p:nvSpPr>
        <p:spPr>
          <a:xfrm>
            <a:off x="5957973" y="2772454"/>
            <a:ext cx="2152918" cy="769441"/>
          </a:xfrm>
          <a:prstGeom prst="rect">
            <a:avLst/>
          </a:prstGeom>
          <a:noFill/>
        </p:spPr>
        <p:txBody>
          <a:bodyPr wrap="square" rtlCol="0">
            <a:spAutoFit/>
          </a:bodyPr>
          <a:lstStyle/>
          <a:p>
            <a:r>
              <a:rPr lang="en-US" sz="1100" dirty="0">
                <a:solidFill>
                  <a:srgbClr val="FF0000"/>
                </a:solidFill>
              </a:rPr>
              <a:t>Function that plots the confusion matrix (continues from previous slide)</a:t>
            </a:r>
          </a:p>
        </p:txBody>
      </p:sp>
      <p:sp>
        <p:nvSpPr>
          <p:cNvPr id="18" name="Right Brace 17"/>
          <p:cNvSpPr/>
          <p:nvPr/>
        </p:nvSpPr>
        <p:spPr bwMode="auto">
          <a:xfrm>
            <a:off x="6387454" y="5056361"/>
            <a:ext cx="202191"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9" name="TextBox 18"/>
          <p:cNvSpPr txBox="1"/>
          <p:nvPr/>
        </p:nvSpPr>
        <p:spPr>
          <a:xfrm>
            <a:off x="6589645" y="5460492"/>
            <a:ext cx="3460777" cy="430887"/>
          </a:xfrm>
          <a:prstGeom prst="rect">
            <a:avLst/>
          </a:prstGeom>
          <a:noFill/>
        </p:spPr>
        <p:txBody>
          <a:bodyPr wrap="square" rtlCol="0">
            <a:spAutoFit/>
          </a:bodyPr>
          <a:lstStyle/>
          <a:p>
            <a:r>
              <a:rPr lang="en-US" sz="1100" dirty="0">
                <a:solidFill>
                  <a:srgbClr val="FF0000"/>
                </a:solidFill>
              </a:rPr>
              <a:t>Plot the confusion </a:t>
            </a:r>
          </a:p>
          <a:p>
            <a:r>
              <a:rPr lang="en-US" sz="1100" dirty="0">
                <a:solidFill>
                  <a:srgbClr val="FF0000"/>
                </a:solidFill>
              </a:rPr>
              <a:t>matrix</a:t>
            </a:r>
          </a:p>
        </p:txBody>
      </p:sp>
      <p:sp>
        <p:nvSpPr>
          <p:cNvPr id="20" name="Right Brace 19"/>
          <p:cNvSpPr/>
          <p:nvPr/>
        </p:nvSpPr>
        <p:spPr bwMode="auto">
          <a:xfrm>
            <a:off x="3022601" y="4701208"/>
            <a:ext cx="128105"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3238451" y="4763577"/>
            <a:ext cx="3460777" cy="261610"/>
          </a:xfrm>
          <a:prstGeom prst="rect">
            <a:avLst/>
          </a:prstGeom>
          <a:noFill/>
        </p:spPr>
        <p:txBody>
          <a:bodyPr wrap="square" rtlCol="0">
            <a:spAutoFit/>
          </a:bodyPr>
          <a:lstStyle/>
          <a:p>
            <a:r>
              <a:rPr lang="en-US" sz="1100" dirty="0">
                <a:solidFill>
                  <a:srgbClr val="FF0000"/>
                </a:solidFill>
              </a:rPr>
              <a:t>Set printing options</a:t>
            </a:r>
          </a:p>
        </p:txBody>
      </p:sp>
    </p:spTree>
    <p:extLst>
      <p:ext uri="{BB962C8B-B14F-4D97-AF65-F5344CB8AC3E}">
        <p14:creationId xmlns:p14="http://schemas.microsoft.com/office/powerpoint/2010/main" val="1091965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5093" y="1573676"/>
            <a:ext cx="8283883" cy="2976637"/>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62</a:t>
            </a:fld>
            <a:endParaRPr lang="en-US" altLang="en-US" sz="1400">
              <a:solidFill>
                <a:schemeClr val="bg2"/>
              </a:solidFill>
              <a:latin typeface="Tahoma" panose="020B0604030504040204" pitchFamily="34" charset="0"/>
            </a:endParaRPr>
          </a:p>
        </p:txBody>
      </p:sp>
      <p:sp>
        <p:nvSpPr>
          <p:cNvPr id="2" name="TextBox 1"/>
          <p:cNvSpPr txBox="1"/>
          <p:nvPr/>
        </p:nvSpPr>
        <p:spPr>
          <a:xfrm>
            <a:off x="2605947" y="212436"/>
            <a:ext cx="3517310" cy="523220"/>
          </a:xfrm>
          <a:prstGeom prst="rect">
            <a:avLst/>
          </a:prstGeom>
          <a:noFill/>
        </p:spPr>
        <p:txBody>
          <a:bodyPr wrap="none" rtlCol="0">
            <a:spAutoFit/>
          </a:bodyPr>
          <a:lstStyle/>
          <a:p>
            <a:pPr algn="ctr"/>
            <a:r>
              <a:rPr lang="en-US" sz="2800" dirty="0">
                <a:solidFill>
                  <a:srgbClr val="3333CC"/>
                </a:solidFill>
              </a:rPr>
              <a:t>Evaluation Metrics</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8" name="Right Brace 27"/>
          <p:cNvSpPr/>
          <p:nvPr/>
        </p:nvSpPr>
        <p:spPr bwMode="auto">
          <a:xfrm>
            <a:off x="5555976" y="1573674"/>
            <a:ext cx="218661"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TextBox 20"/>
          <p:cNvSpPr txBox="1"/>
          <p:nvPr/>
        </p:nvSpPr>
        <p:spPr>
          <a:xfrm>
            <a:off x="5877541" y="1748870"/>
            <a:ext cx="2152918" cy="430887"/>
          </a:xfrm>
          <a:prstGeom prst="rect">
            <a:avLst/>
          </a:prstGeom>
          <a:noFill/>
        </p:spPr>
        <p:txBody>
          <a:bodyPr wrap="square" rtlCol="0">
            <a:spAutoFit/>
          </a:bodyPr>
          <a:lstStyle/>
          <a:p>
            <a:r>
              <a:rPr lang="en-US" sz="1100" dirty="0">
                <a:solidFill>
                  <a:srgbClr val="FF0000"/>
                </a:solidFill>
              </a:rPr>
              <a:t>Import the different metrics</a:t>
            </a:r>
          </a:p>
        </p:txBody>
      </p:sp>
      <p:sp>
        <p:nvSpPr>
          <p:cNvPr id="20" name="Right Brace 19"/>
          <p:cNvSpPr/>
          <p:nvPr/>
        </p:nvSpPr>
        <p:spPr bwMode="auto">
          <a:xfrm>
            <a:off x="5601251" y="2906769"/>
            <a:ext cx="17338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5991590" y="3597736"/>
            <a:ext cx="3460777" cy="430887"/>
          </a:xfrm>
          <a:prstGeom prst="rect">
            <a:avLst/>
          </a:prstGeom>
          <a:noFill/>
        </p:spPr>
        <p:txBody>
          <a:bodyPr wrap="square" rtlCol="0">
            <a:spAutoFit/>
          </a:bodyPr>
          <a:lstStyle/>
          <a:p>
            <a:r>
              <a:rPr lang="en-US" sz="1100" dirty="0">
                <a:solidFill>
                  <a:srgbClr val="FF0000"/>
                </a:solidFill>
              </a:rPr>
              <a:t>Calculate and print the </a:t>
            </a:r>
          </a:p>
          <a:p>
            <a:r>
              <a:rPr lang="en-US" sz="1100" dirty="0">
                <a:solidFill>
                  <a:srgbClr val="FF0000"/>
                </a:solidFill>
              </a:rPr>
              <a:t>different metrics</a:t>
            </a:r>
          </a:p>
        </p:txBody>
      </p:sp>
    </p:spTree>
    <p:extLst>
      <p:ext uri="{BB962C8B-B14F-4D97-AF65-F5344CB8AC3E}">
        <p14:creationId xmlns:p14="http://schemas.microsoft.com/office/powerpoint/2010/main" val="1597696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3"/>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4"/>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63</a:t>
            </a:fld>
            <a:endParaRPr lang="en-US" altLang="en-US" sz="1400">
              <a:solidFill>
                <a:schemeClr val="bg2"/>
              </a:solidFill>
              <a:latin typeface="Tahoma" panose="020B0604030504040204" pitchFamily="34" charset="0"/>
            </a:endParaRPr>
          </a:p>
        </p:txBody>
      </p:sp>
      <p:sp>
        <p:nvSpPr>
          <p:cNvPr id="2" name="TextBox 1"/>
          <p:cNvSpPr txBox="1"/>
          <p:nvPr/>
        </p:nvSpPr>
        <p:spPr>
          <a:xfrm>
            <a:off x="222333" y="2382983"/>
            <a:ext cx="8153194" cy="1323439"/>
          </a:xfrm>
          <a:prstGeom prst="rect">
            <a:avLst/>
          </a:prstGeom>
          <a:noFill/>
        </p:spPr>
        <p:txBody>
          <a:bodyPr wrap="none" rtlCol="0">
            <a:spAutoFit/>
          </a:bodyPr>
          <a:lstStyle/>
          <a:p>
            <a:pPr algn="ctr"/>
            <a:r>
              <a:rPr lang="en-US" sz="2800" dirty="0">
                <a:solidFill>
                  <a:srgbClr val="FF0000"/>
                </a:solidFill>
              </a:rPr>
              <a:t>Second part of the code:</a:t>
            </a:r>
          </a:p>
          <a:p>
            <a:pPr algn="ctr"/>
            <a:r>
              <a:rPr lang="en-US" sz="2800" dirty="0">
                <a:solidFill>
                  <a:srgbClr val="FF0000"/>
                </a:solidFill>
              </a:rPr>
              <a:t>Transfer learning and fine-tuning </a:t>
            </a:r>
            <a:r>
              <a:rPr lang="en-US" sz="2800" dirty="0" err="1">
                <a:solidFill>
                  <a:srgbClr val="FF0000"/>
                </a:solidFill>
              </a:rPr>
              <a:t>ResNet</a:t>
            </a:r>
            <a:r>
              <a:rPr lang="en-US" sz="2800" dirty="0">
                <a:solidFill>
                  <a:srgbClr val="FF0000"/>
                </a:solidFill>
              </a:rPr>
              <a:t> 50</a:t>
            </a:r>
          </a:p>
          <a:p>
            <a:pPr algn="ctr"/>
            <a:endParaRPr lang="en-US" sz="2400" dirty="0">
              <a:solidFill>
                <a:srgbClr val="FF0000"/>
              </a:solidFill>
            </a:endParaRPr>
          </a:p>
        </p:txBody>
      </p:sp>
      <p:sp>
        <p:nvSpPr>
          <p:cNvPr id="5" name="Rectangle 4"/>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 name="TextBox 5"/>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8" name="Rectangle 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9" name="TextBox 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0" name="TextBox 9"/>
          <p:cNvSpPr txBox="1"/>
          <p:nvPr/>
        </p:nvSpPr>
        <p:spPr>
          <a:xfrm>
            <a:off x="309553" y="5463572"/>
            <a:ext cx="4070294" cy="646331"/>
          </a:xfrm>
          <a:prstGeom prst="rect">
            <a:avLst/>
          </a:prstGeom>
          <a:noFill/>
        </p:spPr>
        <p:txBody>
          <a:bodyPr wrap="square" rtlCol="0">
            <a:spAutoFit/>
          </a:bodyPr>
          <a:lstStyle/>
          <a:p>
            <a:r>
              <a:rPr lang="en-US" sz="900" b="0" i="1" dirty="0">
                <a:solidFill>
                  <a:srgbClr val="FF0000"/>
                </a:solidFill>
              </a:rPr>
              <a:t>Note: </a:t>
            </a:r>
            <a:r>
              <a:rPr lang="en-US" sz="900" b="0" i="1" dirty="0">
                <a:solidFill>
                  <a:schemeClr val="tx1"/>
                </a:solidFill>
              </a:rPr>
              <a:t>As explained in the first lesson, python is used both in academia and companies. It is very easy to find part of the code of your interest online. In the following you might find parts of the code taken from the web and afterwards modified or adopted for teaching purposes. </a:t>
            </a:r>
          </a:p>
        </p:txBody>
      </p:sp>
    </p:spTree>
    <p:extLst>
      <p:ext uri="{BB962C8B-B14F-4D97-AF65-F5344CB8AC3E}">
        <p14:creationId xmlns:p14="http://schemas.microsoft.com/office/powerpoint/2010/main" val="35530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 y="4193904"/>
            <a:ext cx="5806351" cy="2105196"/>
          </a:xfrm>
          <a:prstGeom prst="rect">
            <a:avLst/>
          </a:prstGeom>
        </p:spPr>
      </p:pic>
      <p:pic>
        <p:nvPicPr>
          <p:cNvPr id="7" name="Picture 6"/>
          <p:cNvPicPr>
            <a:picLocks noChangeAspect="1"/>
          </p:cNvPicPr>
          <p:nvPr/>
        </p:nvPicPr>
        <p:blipFill>
          <a:blip r:embed="rId4"/>
          <a:stretch>
            <a:fillRect/>
          </a:stretch>
        </p:blipFill>
        <p:spPr>
          <a:xfrm>
            <a:off x="2" y="1056511"/>
            <a:ext cx="8729273" cy="3098703"/>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5"/>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6"/>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64</a:t>
            </a:fld>
            <a:endParaRPr lang="en-US" altLang="en-US" sz="1400">
              <a:solidFill>
                <a:schemeClr val="bg2"/>
              </a:solidFill>
              <a:latin typeface="Tahoma" panose="020B0604030504040204" pitchFamily="34" charset="0"/>
            </a:endParaRPr>
          </a:p>
        </p:txBody>
      </p:sp>
      <p:sp>
        <p:nvSpPr>
          <p:cNvPr id="2" name="TextBox 1"/>
          <p:cNvSpPr txBox="1"/>
          <p:nvPr/>
        </p:nvSpPr>
        <p:spPr>
          <a:xfrm>
            <a:off x="1845127" y="212436"/>
            <a:ext cx="5186035" cy="523220"/>
          </a:xfrm>
          <a:prstGeom prst="rect">
            <a:avLst/>
          </a:prstGeom>
          <a:noFill/>
        </p:spPr>
        <p:txBody>
          <a:bodyPr wrap="none" rtlCol="0">
            <a:spAutoFit/>
          </a:bodyPr>
          <a:lstStyle/>
          <a:p>
            <a:pPr algn="ctr"/>
            <a:r>
              <a:rPr lang="en-US" sz="2800" dirty="0">
                <a:solidFill>
                  <a:srgbClr val="3333CC"/>
                </a:solidFill>
              </a:rPr>
              <a:t>Useful libraries and Dataset</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3" name="TextBox 12"/>
          <p:cNvSpPr txBox="1"/>
          <p:nvPr/>
        </p:nvSpPr>
        <p:spPr>
          <a:xfrm>
            <a:off x="3842043" y="1106687"/>
            <a:ext cx="2348720" cy="261610"/>
          </a:xfrm>
          <a:prstGeom prst="rect">
            <a:avLst/>
          </a:prstGeom>
          <a:noFill/>
        </p:spPr>
        <p:txBody>
          <a:bodyPr wrap="none" rtlCol="0">
            <a:spAutoFit/>
          </a:bodyPr>
          <a:lstStyle/>
          <a:p>
            <a:r>
              <a:rPr lang="en-US" sz="1100" dirty="0">
                <a:solidFill>
                  <a:srgbClr val="FF0000"/>
                </a:solidFill>
              </a:rPr>
              <a:t>Retrieve hardware (GPU/CPU)</a:t>
            </a:r>
          </a:p>
        </p:txBody>
      </p:sp>
      <p:sp>
        <p:nvSpPr>
          <p:cNvPr id="14" name="Right Brace 13"/>
          <p:cNvSpPr/>
          <p:nvPr/>
        </p:nvSpPr>
        <p:spPr bwMode="auto">
          <a:xfrm>
            <a:off x="3689824" y="1083454"/>
            <a:ext cx="85282"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6" name="TextBox 15"/>
          <p:cNvSpPr txBox="1"/>
          <p:nvPr/>
        </p:nvSpPr>
        <p:spPr>
          <a:xfrm rot="5400000">
            <a:off x="8162444" y="3325117"/>
            <a:ext cx="1032655" cy="600164"/>
          </a:xfrm>
          <a:prstGeom prst="rect">
            <a:avLst/>
          </a:prstGeom>
          <a:noFill/>
        </p:spPr>
        <p:txBody>
          <a:bodyPr wrap="none" rtlCol="0">
            <a:spAutoFit/>
          </a:bodyPr>
          <a:lstStyle/>
          <a:p>
            <a:r>
              <a:rPr lang="en-US" sz="1100" dirty="0">
                <a:solidFill>
                  <a:srgbClr val="FF0000"/>
                </a:solidFill>
              </a:rPr>
              <a:t>Download </a:t>
            </a:r>
          </a:p>
          <a:p>
            <a:r>
              <a:rPr lang="en-US" sz="1100" dirty="0">
                <a:solidFill>
                  <a:srgbClr val="FF0000"/>
                </a:solidFill>
              </a:rPr>
              <a:t>and unzip</a:t>
            </a:r>
          </a:p>
          <a:p>
            <a:r>
              <a:rPr lang="en-US" sz="1100" dirty="0">
                <a:solidFill>
                  <a:srgbClr val="FF0000"/>
                </a:solidFill>
              </a:rPr>
              <a:t> the dataset</a:t>
            </a:r>
          </a:p>
        </p:txBody>
      </p:sp>
      <p:sp>
        <p:nvSpPr>
          <p:cNvPr id="17" name="Right Brace 16"/>
          <p:cNvSpPr/>
          <p:nvPr/>
        </p:nvSpPr>
        <p:spPr bwMode="auto">
          <a:xfrm>
            <a:off x="8252174" y="3175355"/>
            <a:ext cx="12651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8" name="TextBox 17"/>
          <p:cNvSpPr txBox="1"/>
          <p:nvPr/>
        </p:nvSpPr>
        <p:spPr>
          <a:xfrm>
            <a:off x="6069892" y="5060878"/>
            <a:ext cx="2908960" cy="430887"/>
          </a:xfrm>
          <a:prstGeom prst="rect">
            <a:avLst/>
          </a:prstGeom>
          <a:noFill/>
        </p:spPr>
        <p:txBody>
          <a:bodyPr wrap="square" rtlCol="0">
            <a:spAutoFit/>
          </a:bodyPr>
          <a:lstStyle/>
          <a:p>
            <a:r>
              <a:rPr lang="en-US" sz="1100" dirty="0">
                <a:solidFill>
                  <a:srgbClr val="FF0000"/>
                </a:solidFill>
              </a:rPr>
              <a:t>Delete the corrupted files from the dataset</a:t>
            </a:r>
          </a:p>
        </p:txBody>
      </p:sp>
      <p:sp>
        <p:nvSpPr>
          <p:cNvPr id="19" name="Right Brace 18"/>
          <p:cNvSpPr/>
          <p:nvPr/>
        </p:nvSpPr>
        <p:spPr bwMode="auto">
          <a:xfrm>
            <a:off x="5821266" y="4219178"/>
            <a:ext cx="211787"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Tree>
    <p:extLst>
      <p:ext uri="{BB962C8B-B14F-4D97-AF65-F5344CB8AC3E}">
        <p14:creationId xmlns:p14="http://schemas.microsoft.com/office/powerpoint/2010/main" val="606198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7867" y="1037831"/>
            <a:ext cx="7219201" cy="5126679"/>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65</a:t>
            </a:fld>
            <a:endParaRPr lang="en-US" altLang="en-US" sz="1400">
              <a:solidFill>
                <a:schemeClr val="bg2"/>
              </a:solidFill>
              <a:latin typeface="Tahoma" panose="020B0604030504040204" pitchFamily="34" charset="0"/>
            </a:endParaRPr>
          </a:p>
        </p:txBody>
      </p:sp>
      <p:sp>
        <p:nvSpPr>
          <p:cNvPr id="2" name="TextBox 1"/>
          <p:cNvSpPr txBox="1"/>
          <p:nvPr/>
        </p:nvSpPr>
        <p:spPr>
          <a:xfrm>
            <a:off x="2863030" y="212436"/>
            <a:ext cx="2961067" cy="523220"/>
          </a:xfrm>
          <a:prstGeom prst="rect">
            <a:avLst/>
          </a:prstGeom>
          <a:noFill/>
        </p:spPr>
        <p:txBody>
          <a:bodyPr wrap="none" rtlCol="0">
            <a:spAutoFit/>
          </a:bodyPr>
          <a:lstStyle/>
          <a:p>
            <a:pPr algn="ctr"/>
            <a:r>
              <a:rPr lang="en-US" sz="2800" dirty="0">
                <a:solidFill>
                  <a:srgbClr val="3333CC"/>
                </a:solidFill>
              </a:rPr>
              <a:t>Data Generator</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8" name="TextBox 17"/>
          <p:cNvSpPr txBox="1"/>
          <p:nvPr/>
        </p:nvSpPr>
        <p:spPr>
          <a:xfrm>
            <a:off x="5416061" y="4173879"/>
            <a:ext cx="2444262" cy="1615827"/>
          </a:xfrm>
          <a:prstGeom prst="rect">
            <a:avLst/>
          </a:prstGeom>
          <a:noFill/>
        </p:spPr>
        <p:txBody>
          <a:bodyPr wrap="square" rtlCol="0">
            <a:spAutoFit/>
          </a:bodyPr>
          <a:lstStyle/>
          <a:p>
            <a:r>
              <a:rPr lang="en-US" sz="1100" dirty="0">
                <a:solidFill>
                  <a:srgbClr val="FF0000"/>
                </a:solidFill>
              </a:rPr>
              <a:t>Get data from folders and arranges them in mini-batches. No need to specify the image target dimension. Specify mini-batch and binary mode for binary classification. Seed is used to have the same fixed random data shuffling and transformation</a:t>
            </a:r>
          </a:p>
        </p:txBody>
      </p:sp>
      <p:sp>
        <p:nvSpPr>
          <p:cNvPr id="19" name="Right Brace 18"/>
          <p:cNvSpPr/>
          <p:nvPr/>
        </p:nvSpPr>
        <p:spPr bwMode="auto">
          <a:xfrm>
            <a:off x="5134610" y="3460522"/>
            <a:ext cx="281453" cy="31968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4" name="TextBox 23"/>
          <p:cNvSpPr txBox="1"/>
          <p:nvPr/>
        </p:nvSpPr>
        <p:spPr>
          <a:xfrm>
            <a:off x="4009907" y="1318208"/>
            <a:ext cx="1406154" cy="261610"/>
          </a:xfrm>
          <a:prstGeom prst="rect">
            <a:avLst/>
          </a:prstGeom>
          <a:noFill/>
        </p:spPr>
        <p:txBody>
          <a:bodyPr wrap="none" rtlCol="0">
            <a:spAutoFit/>
          </a:bodyPr>
          <a:lstStyle/>
          <a:p>
            <a:r>
              <a:rPr lang="en-US" sz="1100" dirty="0">
                <a:solidFill>
                  <a:srgbClr val="FF0000"/>
                </a:solidFill>
              </a:rPr>
              <a:t>Parameter set up</a:t>
            </a:r>
          </a:p>
        </p:txBody>
      </p:sp>
      <p:sp>
        <p:nvSpPr>
          <p:cNvPr id="25" name="Right Brace 24"/>
          <p:cNvSpPr/>
          <p:nvPr/>
        </p:nvSpPr>
        <p:spPr bwMode="auto">
          <a:xfrm>
            <a:off x="3689823" y="1083452"/>
            <a:ext cx="161208"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6" name="TextBox 25"/>
          <p:cNvSpPr txBox="1"/>
          <p:nvPr/>
        </p:nvSpPr>
        <p:spPr>
          <a:xfrm>
            <a:off x="6023576" y="2980251"/>
            <a:ext cx="1633491" cy="600164"/>
          </a:xfrm>
          <a:prstGeom prst="rect">
            <a:avLst/>
          </a:prstGeom>
          <a:noFill/>
        </p:spPr>
        <p:txBody>
          <a:bodyPr wrap="square" rtlCol="0">
            <a:spAutoFit/>
          </a:bodyPr>
          <a:lstStyle/>
          <a:p>
            <a:r>
              <a:rPr lang="en-US" sz="1100" dirty="0">
                <a:solidFill>
                  <a:srgbClr val="FF0000"/>
                </a:solidFill>
              </a:rPr>
              <a:t>Only rescaling is applied on validation data</a:t>
            </a:r>
          </a:p>
        </p:txBody>
      </p:sp>
      <p:sp>
        <p:nvSpPr>
          <p:cNvPr id="32" name="Right Brace 31"/>
          <p:cNvSpPr/>
          <p:nvPr/>
        </p:nvSpPr>
        <p:spPr bwMode="auto">
          <a:xfrm>
            <a:off x="5582784" y="3095083"/>
            <a:ext cx="91357"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Tree>
    <p:extLst>
      <p:ext uri="{BB962C8B-B14F-4D97-AF65-F5344CB8AC3E}">
        <p14:creationId xmlns:p14="http://schemas.microsoft.com/office/powerpoint/2010/main" val="2687467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161" y="1833913"/>
            <a:ext cx="9012017" cy="3249716"/>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66</a:t>
            </a:fld>
            <a:endParaRPr lang="en-US" altLang="en-US" sz="1400">
              <a:solidFill>
                <a:schemeClr val="bg2"/>
              </a:solidFill>
              <a:latin typeface="Tahoma" panose="020B0604030504040204" pitchFamily="34" charset="0"/>
            </a:endParaRPr>
          </a:p>
        </p:txBody>
      </p:sp>
      <p:sp>
        <p:nvSpPr>
          <p:cNvPr id="2" name="TextBox 1"/>
          <p:cNvSpPr txBox="1"/>
          <p:nvPr/>
        </p:nvSpPr>
        <p:spPr>
          <a:xfrm>
            <a:off x="1211932" y="212436"/>
            <a:ext cx="6263254" cy="523220"/>
          </a:xfrm>
          <a:prstGeom prst="rect">
            <a:avLst/>
          </a:prstGeom>
          <a:noFill/>
        </p:spPr>
        <p:txBody>
          <a:bodyPr wrap="none" rtlCol="0">
            <a:spAutoFit/>
          </a:bodyPr>
          <a:lstStyle/>
          <a:p>
            <a:pPr algn="ctr"/>
            <a:r>
              <a:rPr lang="en-US" sz="2800" dirty="0">
                <a:solidFill>
                  <a:srgbClr val="3333CC"/>
                </a:solidFill>
              </a:rPr>
              <a:t>Transfer Learning with </a:t>
            </a:r>
            <a:r>
              <a:rPr lang="en-US" sz="2800" dirty="0" err="1">
                <a:solidFill>
                  <a:srgbClr val="3333CC"/>
                </a:solidFill>
              </a:rPr>
              <a:t>ResNet</a:t>
            </a:r>
            <a:r>
              <a:rPr lang="en-US" sz="2800" dirty="0">
                <a:solidFill>
                  <a:srgbClr val="3333CC"/>
                </a:solidFill>
              </a:rPr>
              <a:t> 50</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1" name="Right Brace 20"/>
          <p:cNvSpPr/>
          <p:nvPr/>
        </p:nvSpPr>
        <p:spPr bwMode="auto">
          <a:xfrm>
            <a:off x="6055343" y="1881939"/>
            <a:ext cx="197399"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6252742" y="1825150"/>
            <a:ext cx="2938431" cy="769441"/>
          </a:xfrm>
          <a:prstGeom prst="rect">
            <a:avLst/>
          </a:prstGeom>
          <a:noFill/>
        </p:spPr>
        <p:txBody>
          <a:bodyPr wrap="square" rtlCol="0">
            <a:spAutoFit/>
          </a:bodyPr>
          <a:lstStyle/>
          <a:p>
            <a:r>
              <a:rPr lang="en-US" sz="1100" dirty="0">
                <a:solidFill>
                  <a:srgbClr val="FF0000"/>
                </a:solidFill>
              </a:rPr>
              <a:t>Download the pertained  </a:t>
            </a:r>
            <a:r>
              <a:rPr lang="en-US" sz="1100" dirty="0" err="1">
                <a:solidFill>
                  <a:srgbClr val="FF0000"/>
                </a:solidFill>
              </a:rPr>
              <a:t>ResNet</a:t>
            </a:r>
            <a:r>
              <a:rPr lang="en-US" sz="1100" dirty="0">
                <a:solidFill>
                  <a:srgbClr val="FF0000"/>
                </a:solidFill>
              </a:rPr>
              <a:t> 50 (on </a:t>
            </a:r>
            <a:r>
              <a:rPr lang="en-US" sz="1100" dirty="0" err="1">
                <a:solidFill>
                  <a:srgbClr val="FF0000"/>
                </a:solidFill>
              </a:rPr>
              <a:t>imagenet</a:t>
            </a:r>
            <a:r>
              <a:rPr lang="en-US" sz="1100" dirty="0">
                <a:solidFill>
                  <a:srgbClr val="FF0000"/>
                </a:solidFill>
              </a:rPr>
              <a:t>) weights  without the classification layer and set every layer to non-trainable</a:t>
            </a:r>
          </a:p>
        </p:txBody>
      </p:sp>
      <p:sp>
        <p:nvSpPr>
          <p:cNvPr id="23" name="Right Brace 22"/>
          <p:cNvSpPr/>
          <p:nvPr/>
        </p:nvSpPr>
        <p:spPr bwMode="auto">
          <a:xfrm>
            <a:off x="3907451" y="2618184"/>
            <a:ext cx="133589"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7" name="TextBox 26"/>
          <p:cNvSpPr txBox="1"/>
          <p:nvPr/>
        </p:nvSpPr>
        <p:spPr>
          <a:xfrm>
            <a:off x="4293795" y="2618186"/>
            <a:ext cx="3689974" cy="430887"/>
          </a:xfrm>
          <a:prstGeom prst="rect">
            <a:avLst/>
          </a:prstGeom>
          <a:noFill/>
        </p:spPr>
        <p:txBody>
          <a:bodyPr wrap="square" rtlCol="0">
            <a:spAutoFit/>
          </a:bodyPr>
          <a:lstStyle/>
          <a:p>
            <a:r>
              <a:rPr lang="en-US" sz="1100" dirty="0">
                <a:solidFill>
                  <a:srgbClr val="FF0000"/>
                </a:solidFill>
              </a:rPr>
              <a:t>Check whether all the layers are set to non-trainable</a:t>
            </a:r>
          </a:p>
        </p:txBody>
      </p:sp>
      <p:sp>
        <p:nvSpPr>
          <p:cNvPr id="28" name="Right Brace 27"/>
          <p:cNvSpPr/>
          <p:nvPr/>
        </p:nvSpPr>
        <p:spPr bwMode="auto">
          <a:xfrm>
            <a:off x="4000152" y="3370451"/>
            <a:ext cx="119168" cy="31075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9" name="TextBox 28"/>
          <p:cNvSpPr txBox="1"/>
          <p:nvPr/>
        </p:nvSpPr>
        <p:spPr>
          <a:xfrm>
            <a:off x="4252908" y="3561695"/>
            <a:ext cx="3689974" cy="261610"/>
          </a:xfrm>
          <a:prstGeom prst="rect">
            <a:avLst/>
          </a:prstGeom>
          <a:noFill/>
        </p:spPr>
        <p:txBody>
          <a:bodyPr wrap="square" rtlCol="0">
            <a:spAutoFit/>
          </a:bodyPr>
          <a:lstStyle/>
          <a:p>
            <a:r>
              <a:rPr lang="en-US" sz="1100" dirty="0">
                <a:solidFill>
                  <a:srgbClr val="FF0000"/>
                </a:solidFill>
              </a:rPr>
              <a:t>Create the new network head</a:t>
            </a:r>
          </a:p>
        </p:txBody>
      </p:sp>
      <p:sp>
        <p:nvSpPr>
          <p:cNvPr id="30" name="Right Brace 29"/>
          <p:cNvSpPr/>
          <p:nvPr/>
        </p:nvSpPr>
        <p:spPr bwMode="auto">
          <a:xfrm>
            <a:off x="4000154" y="4030218"/>
            <a:ext cx="133589"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1" name="TextBox 30"/>
          <p:cNvSpPr txBox="1"/>
          <p:nvPr/>
        </p:nvSpPr>
        <p:spPr>
          <a:xfrm>
            <a:off x="4293795" y="4155261"/>
            <a:ext cx="3689974" cy="261610"/>
          </a:xfrm>
          <a:prstGeom prst="rect">
            <a:avLst/>
          </a:prstGeom>
          <a:noFill/>
        </p:spPr>
        <p:txBody>
          <a:bodyPr wrap="square" rtlCol="0">
            <a:spAutoFit/>
          </a:bodyPr>
          <a:lstStyle/>
          <a:p>
            <a:r>
              <a:rPr lang="en-US" sz="1100" dirty="0">
                <a:solidFill>
                  <a:srgbClr val="FF0000"/>
                </a:solidFill>
              </a:rPr>
              <a:t>Define the input and the output of the model</a:t>
            </a:r>
          </a:p>
        </p:txBody>
      </p:sp>
      <p:sp>
        <p:nvSpPr>
          <p:cNvPr id="26" name="Right Brace 25"/>
          <p:cNvSpPr/>
          <p:nvPr/>
        </p:nvSpPr>
        <p:spPr bwMode="auto">
          <a:xfrm>
            <a:off x="4000154" y="4601402"/>
            <a:ext cx="133589"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2" name="TextBox 31"/>
          <p:cNvSpPr txBox="1"/>
          <p:nvPr/>
        </p:nvSpPr>
        <p:spPr>
          <a:xfrm>
            <a:off x="4386499" y="4601404"/>
            <a:ext cx="4157427" cy="430887"/>
          </a:xfrm>
          <a:prstGeom prst="rect">
            <a:avLst/>
          </a:prstGeom>
          <a:noFill/>
        </p:spPr>
        <p:txBody>
          <a:bodyPr wrap="square" rtlCol="0">
            <a:spAutoFit/>
          </a:bodyPr>
          <a:lstStyle/>
          <a:p>
            <a:r>
              <a:rPr lang="en-US" sz="1100" dirty="0">
                <a:solidFill>
                  <a:srgbClr val="FF0000"/>
                </a:solidFill>
              </a:rPr>
              <a:t>Check whether all the layers are set to non-trainable except for the network head</a:t>
            </a:r>
          </a:p>
        </p:txBody>
      </p:sp>
    </p:spTree>
    <p:extLst>
      <p:ext uri="{BB962C8B-B14F-4D97-AF65-F5344CB8AC3E}">
        <p14:creationId xmlns:p14="http://schemas.microsoft.com/office/powerpoint/2010/main" val="3168846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7530" y="1235954"/>
            <a:ext cx="8935512" cy="4101150"/>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67</a:t>
            </a:fld>
            <a:endParaRPr lang="en-US" altLang="en-US" sz="1400">
              <a:solidFill>
                <a:schemeClr val="bg2"/>
              </a:solidFill>
              <a:latin typeface="Tahoma" panose="020B0604030504040204" pitchFamily="34" charset="0"/>
            </a:endParaRPr>
          </a:p>
        </p:txBody>
      </p:sp>
      <p:sp>
        <p:nvSpPr>
          <p:cNvPr id="2" name="TextBox 1"/>
          <p:cNvSpPr txBox="1"/>
          <p:nvPr/>
        </p:nvSpPr>
        <p:spPr>
          <a:xfrm>
            <a:off x="3148839" y="212436"/>
            <a:ext cx="2872902" cy="523220"/>
          </a:xfrm>
          <a:prstGeom prst="rect">
            <a:avLst/>
          </a:prstGeom>
          <a:noFill/>
        </p:spPr>
        <p:txBody>
          <a:bodyPr wrap="none" rtlCol="0">
            <a:spAutoFit/>
          </a:bodyPr>
          <a:lstStyle/>
          <a:p>
            <a:pPr algn="ctr"/>
            <a:r>
              <a:rPr lang="en-US" sz="2800" dirty="0">
                <a:solidFill>
                  <a:srgbClr val="3333CC"/>
                </a:solidFill>
              </a:rPr>
              <a:t>Model Training</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4" name="TextBox 23"/>
          <p:cNvSpPr txBox="1"/>
          <p:nvPr/>
        </p:nvSpPr>
        <p:spPr>
          <a:xfrm>
            <a:off x="6666323" y="1247927"/>
            <a:ext cx="2477679" cy="1107996"/>
          </a:xfrm>
          <a:prstGeom prst="rect">
            <a:avLst/>
          </a:prstGeom>
          <a:noFill/>
        </p:spPr>
        <p:txBody>
          <a:bodyPr wrap="square" rtlCol="0">
            <a:spAutoFit/>
          </a:bodyPr>
          <a:lstStyle/>
          <a:p>
            <a:r>
              <a:rPr lang="en-US" sz="1100" dirty="0">
                <a:solidFill>
                  <a:srgbClr val="FF0000"/>
                </a:solidFill>
              </a:rPr>
              <a:t>Model checkpoint: used in conjunction with </a:t>
            </a:r>
            <a:r>
              <a:rPr lang="en-US" sz="1100" dirty="0" err="1">
                <a:solidFill>
                  <a:srgbClr val="FF0000"/>
                </a:solidFill>
              </a:rPr>
              <a:t>model.fit</a:t>
            </a:r>
            <a:r>
              <a:rPr lang="en-US" sz="1100" dirty="0">
                <a:solidFill>
                  <a:srgbClr val="FF0000"/>
                </a:solidFill>
              </a:rPr>
              <a:t> to save a model or its weights.  We monitor the accuracy of the validation set and save only the best models</a:t>
            </a:r>
          </a:p>
        </p:txBody>
      </p:sp>
      <p:sp>
        <p:nvSpPr>
          <p:cNvPr id="25" name="Right Brace 24"/>
          <p:cNvSpPr/>
          <p:nvPr/>
        </p:nvSpPr>
        <p:spPr bwMode="auto">
          <a:xfrm>
            <a:off x="6439664" y="1235954"/>
            <a:ext cx="187668"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6" name="Right Brace 25"/>
          <p:cNvSpPr/>
          <p:nvPr/>
        </p:nvSpPr>
        <p:spPr bwMode="auto">
          <a:xfrm>
            <a:off x="2564525" y="2532993"/>
            <a:ext cx="1452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2" name="TextBox 31"/>
          <p:cNvSpPr txBox="1"/>
          <p:nvPr/>
        </p:nvSpPr>
        <p:spPr>
          <a:xfrm>
            <a:off x="4041510" y="2430460"/>
            <a:ext cx="4492890" cy="430887"/>
          </a:xfrm>
          <a:prstGeom prst="rect">
            <a:avLst/>
          </a:prstGeom>
          <a:noFill/>
        </p:spPr>
        <p:txBody>
          <a:bodyPr wrap="square" rtlCol="0">
            <a:spAutoFit/>
          </a:bodyPr>
          <a:lstStyle/>
          <a:p>
            <a:r>
              <a:rPr lang="en-US" sz="1100" dirty="0">
                <a:solidFill>
                  <a:srgbClr val="FF0000"/>
                </a:solidFill>
              </a:rPr>
              <a:t>Mini-batch gradient descent optimizers with its default parameters (learning rate: 0.01 and momentum=0.0)</a:t>
            </a:r>
          </a:p>
        </p:txBody>
      </p:sp>
      <p:sp>
        <p:nvSpPr>
          <p:cNvPr id="33" name="TextBox 32"/>
          <p:cNvSpPr txBox="1"/>
          <p:nvPr/>
        </p:nvSpPr>
        <p:spPr>
          <a:xfrm>
            <a:off x="3617414" y="2992399"/>
            <a:ext cx="5307043" cy="600164"/>
          </a:xfrm>
          <a:prstGeom prst="rect">
            <a:avLst/>
          </a:prstGeom>
          <a:noFill/>
        </p:spPr>
        <p:txBody>
          <a:bodyPr wrap="square" rtlCol="0">
            <a:spAutoFit/>
          </a:bodyPr>
          <a:lstStyle/>
          <a:p>
            <a:r>
              <a:rPr lang="en-US" sz="1100" dirty="0">
                <a:solidFill>
                  <a:srgbClr val="FF0000"/>
                </a:solidFill>
              </a:rPr>
              <a:t>Model configuration for training. Loss: binary cross entropy</a:t>
            </a:r>
          </a:p>
          <a:p>
            <a:r>
              <a:rPr lang="en-US" sz="1100" dirty="0">
                <a:solidFill>
                  <a:srgbClr val="FF0000"/>
                </a:solidFill>
              </a:rPr>
              <a:t>		            Optimizer: Mini-batch gradient descent</a:t>
            </a:r>
          </a:p>
          <a:p>
            <a:r>
              <a:rPr lang="en-US" sz="1100" dirty="0">
                <a:solidFill>
                  <a:srgbClr val="FF0000"/>
                </a:solidFill>
              </a:rPr>
              <a:t>		             Metric: accuracy</a:t>
            </a:r>
          </a:p>
        </p:txBody>
      </p:sp>
      <p:sp>
        <p:nvSpPr>
          <p:cNvPr id="34" name="Right Brace 33"/>
          <p:cNvSpPr/>
          <p:nvPr/>
        </p:nvSpPr>
        <p:spPr bwMode="auto">
          <a:xfrm>
            <a:off x="3269281" y="2831217"/>
            <a:ext cx="211480"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5" name="TextBox 34"/>
          <p:cNvSpPr txBox="1"/>
          <p:nvPr/>
        </p:nvSpPr>
        <p:spPr>
          <a:xfrm>
            <a:off x="4765452" y="4522081"/>
            <a:ext cx="5178227" cy="261610"/>
          </a:xfrm>
          <a:prstGeom prst="rect">
            <a:avLst/>
          </a:prstGeom>
          <a:noFill/>
        </p:spPr>
        <p:txBody>
          <a:bodyPr wrap="square" rtlCol="0">
            <a:spAutoFit/>
          </a:bodyPr>
          <a:lstStyle/>
          <a:p>
            <a:r>
              <a:rPr lang="en-US" sz="1100" dirty="0">
                <a:solidFill>
                  <a:srgbClr val="FF0000"/>
                </a:solidFill>
              </a:rPr>
              <a:t>Training the model </a:t>
            </a:r>
          </a:p>
        </p:txBody>
      </p:sp>
      <p:sp>
        <p:nvSpPr>
          <p:cNvPr id="36" name="Right Brace 35"/>
          <p:cNvSpPr/>
          <p:nvPr/>
        </p:nvSpPr>
        <p:spPr bwMode="auto">
          <a:xfrm>
            <a:off x="4270175" y="4113781"/>
            <a:ext cx="312337"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Tree>
    <p:extLst>
      <p:ext uri="{BB962C8B-B14F-4D97-AF65-F5344CB8AC3E}">
        <p14:creationId xmlns:p14="http://schemas.microsoft.com/office/powerpoint/2010/main" val="4250877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41205" y="1006075"/>
            <a:ext cx="6536319" cy="5242327"/>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68</a:t>
            </a:fld>
            <a:endParaRPr lang="en-US" altLang="en-US" sz="1400">
              <a:solidFill>
                <a:schemeClr val="bg2"/>
              </a:solidFill>
              <a:latin typeface="Tahoma" panose="020B0604030504040204" pitchFamily="34" charset="0"/>
            </a:endParaRPr>
          </a:p>
        </p:txBody>
      </p:sp>
      <p:sp>
        <p:nvSpPr>
          <p:cNvPr id="2" name="TextBox 1"/>
          <p:cNvSpPr txBox="1"/>
          <p:nvPr/>
        </p:nvSpPr>
        <p:spPr>
          <a:xfrm>
            <a:off x="3414134" y="212436"/>
            <a:ext cx="2342308" cy="523220"/>
          </a:xfrm>
          <a:prstGeom prst="rect">
            <a:avLst/>
          </a:prstGeom>
          <a:noFill/>
        </p:spPr>
        <p:txBody>
          <a:bodyPr wrap="none" rtlCol="0">
            <a:spAutoFit/>
          </a:bodyPr>
          <a:lstStyle/>
          <a:p>
            <a:pPr algn="ctr"/>
            <a:r>
              <a:rPr lang="en-US" sz="2800" dirty="0">
                <a:solidFill>
                  <a:srgbClr val="3333CC"/>
                </a:solidFill>
              </a:rPr>
              <a:t>Fine-Tuning</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4" name="TextBox 23"/>
          <p:cNvSpPr txBox="1"/>
          <p:nvPr/>
        </p:nvSpPr>
        <p:spPr>
          <a:xfrm>
            <a:off x="2556287" y="989531"/>
            <a:ext cx="1715694" cy="261610"/>
          </a:xfrm>
          <a:prstGeom prst="rect">
            <a:avLst/>
          </a:prstGeom>
          <a:noFill/>
        </p:spPr>
        <p:txBody>
          <a:bodyPr wrap="square" rtlCol="0">
            <a:spAutoFit/>
          </a:bodyPr>
          <a:lstStyle/>
          <a:p>
            <a:r>
              <a:rPr lang="en-US" sz="1100" dirty="0">
                <a:solidFill>
                  <a:srgbClr val="FF0000"/>
                </a:solidFill>
              </a:rPr>
              <a:t>Unfreeze the layers </a:t>
            </a:r>
          </a:p>
        </p:txBody>
      </p:sp>
      <p:sp>
        <p:nvSpPr>
          <p:cNvPr id="25" name="Right Brace 24"/>
          <p:cNvSpPr/>
          <p:nvPr/>
        </p:nvSpPr>
        <p:spPr bwMode="auto">
          <a:xfrm>
            <a:off x="2419352" y="1006073"/>
            <a:ext cx="136937"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6" name="Right Brace 25"/>
          <p:cNvSpPr/>
          <p:nvPr/>
        </p:nvSpPr>
        <p:spPr bwMode="auto">
          <a:xfrm>
            <a:off x="3040186" y="2210483"/>
            <a:ext cx="1452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6" name="Right Brace 35"/>
          <p:cNvSpPr/>
          <p:nvPr/>
        </p:nvSpPr>
        <p:spPr bwMode="auto">
          <a:xfrm>
            <a:off x="4271983" y="4098988"/>
            <a:ext cx="147619"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3185447" y="2222911"/>
            <a:ext cx="3689974" cy="261610"/>
          </a:xfrm>
          <a:prstGeom prst="rect">
            <a:avLst/>
          </a:prstGeom>
          <a:noFill/>
        </p:spPr>
        <p:txBody>
          <a:bodyPr wrap="square" rtlCol="0">
            <a:spAutoFit/>
          </a:bodyPr>
          <a:lstStyle/>
          <a:p>
            <a:r>
              <a:rPr lang="en-US" sz="1100" dirty="0">
                <a:solidFill>
                  <a:srgbClr val="FF0000"/>
                </a:solidFill>
              </a:rPr>
              <a:t>Check whether all the layers are trainable</a:t>
            </a:r>
          </a:p>
        </p:txBody>
      </p:sp>
      <p:sp>
        <p:nvSpPr>
          <p:cNvPr id="27" name="TextBox 26"/>
          <p:cNvSpPr txBox="1"/>
          <p:nvPr/>
        </p:nvSpPr>
        <p:spPr>
          <a:xfrm>
            <a:off x="4419600" y="4170060"/>
            <a:ext cx="3689974" cy="261610"/>
          </a:xfrm>
          <a:prstGeom prst="rect">
            <a:avLst/>
          </a:prstGeom>
          <a:noFill/>
        </p:spPr>
        <p:txBody>
          <a:bodyPr wrap="square" rtlCol="0">
            <a:spAutoFit/>
          </a:bodyPr>
          <a:lstStyle/>
          <a:p>
            <a:r>
              <a:rPr lang="en-US" sz="1100" dirty="0">
                <a:solidFill>
                  <a:srgbClr val="FF0000"/>
                </a:solidFill>
              </a:rPr>
              <a:t>Set a low learning rate</a:t>
            </a:r>
          </a:p>
        </p:txBody>
      </p:sp>
      <p:sp>
        <p:nvSpPr>
          <p:cNvPr id="28" name="Right Brace 27"/>
          <p:cNvSpPr/>
          <p:nvPr/>
        </p:nvSpPr>
        <p:spPr bwMode="auto">
          <a:xfrm>
            <a:off x="4206854" y="5180381"/>
            <a:ext cx="13025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9" name="TextBox 28"/>
          <p:cNvSpPr txBox="1"/>
          <p:nvPr/>
        </p:nvSpPr>
        <p:spPr>
          <a:xfrm>
            <a:off x="4337108" y="5583585"/>
            <a:ext cx="3689974" cy="261610"/>
          </a:xfrm>
          <a:prstGeom prst="rect">
            <a:avLst/>
          </a:prstGeom>
          <a:noFill/>
        </p:spPr>
        <p:txBody>
          <a:bodyPr wrap="square" rtlCol="0">
            <a:spAutoFit/>
          </a:bodyPr>
          <a:lstStyle/>
          <a:p>
            <a:r>
              <a:rPr lang="en-US" sz="1100" dirty="0">
                <a:solidFill>
                  <a:srgbClr val="FF0000"/>
                </a:solidFill>
              </a:rPr>
              <a:t>Retrain the model</a:t>
            </a:r>
          </a:p>
        </p:txBody>
      </p:sp>
    </p:spTree>
    <p:extLst>
      <p:ext uri="{BB962C8B-B14F-4D97-AF65-F5344CB8AC3E}">
        <p14:creationId xmlns:p14="http://schemas.microsoft.com/office/powerpoint/2010/main" val="1290366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502" y="1096596"/>
            <a:ext cx="7534275" cy="5152751"/>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69</a:t>
            </a:fld>
            <a:endParaRPr lang="en-US" altLang="en-US" sz="1400">
              <a:solidFill>
                <a:schemeClr val="bg2"/>
              </a:solidFill>
              <a:latin typeface="Tahoma" panose="020B0604030504040204" pitchFamily="34" charset="0"/>
            </a:endParaRPr>
          </a:p>
        </p:txBody>
      </p:sp>
      <p:sp>
        <p:nvSpPr>
          <p:cNvPr id="2" name="TextBox 1"/>
          <p:cNvSpPr txBox="1"/>
          <p:nvPr/>
        </p:nvSpPr>
        <p:spPr>
          <a:xfrm>
            <a:off x="2942056" y="212436"/>
            <a:ext cx="3286477" cy="523220"/>
          </a:xfrm>
          <a:prstGeom prst="rect">
            <a:avLst/>
          </a:prstGeom>
          <a:noFill/>
        </p:spPr>
        <p:txBody>
          <a:bodyPr wrap="none" rtlCol="0">
            <a:spAutoFit/>
          </a:bodyPr>
          <a:lstStyle/>
          <a:p>
            <a:pPr algn="ctr"/>
            <a:r>
              <a:rPr lang="en-US" sz="2800" dirty="0">
                <a:solidFill>
                  <a:srgbClr val="3333CC"/>
                </a:solidFill>
              </a:rPr>
              <a:t>Model Evaluation</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4" name="TextBox 23"/>
          <p:cNvSpPr txBox="1"/>
          <p:nvPr/>
        </p:nvSpPr>
        <p:spPr>
          <a:xfrm>
            <a:off x="6228531" y="1050005"/>
            <a:ext cx="1715694" cy="430887"/>
          </a:xfrm>
          <a:prstGeom prst="rect">
            <a:avLst/>
          </a:prstGeom>
          <a:noFill/>
        </p:spPr>
        <p:txBody>
          <a:bodyPr wrap="square" rtlCol="0">
            <a:spAutoFit/>
          </a:bodyPr>
          <a:lstStyle/>
          <a:p>
            <a:r>
              <a:rPr lang="en-US" sz="1100" dirty="0">
                <a:solidFill>
                  <a:srgbClr val="FF0000"/>
                </a:solidFill>
              </a:rPr>
              <a:t>Load the weights of the best model</a:t>
            </a:r>
          </a:p>
        </p:txBody>
      </p:sp>
      <p:sp>
        <p:nvSpPr>
          <p:cNvPr id="25" name="Right Brace 24"/>
          <p:cNvSpPr/>
          <p:nvPr/>
        </p:nvSpPr>
        <p:spPr bwMode="auto">
          <a:xfrm>
            <a:off x="6091596" y="1066545"/>
            <a:ext cx="136937"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6" name="Right Brace 25"/>
          <p:cNvSpPr/>
          <p:nvPr/>
        </p:nvSpPr>
        <p:spPr bwMode="auto">
          <a:xfrm>
            <a:off x="3957639" y="1367863"/>
            <a:ext cx="249217" cy="319683"/>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8" name="Right Brace 27"/>
          <p:cNvSpPr/>
          <p:nvPr/>
        </p:nvSpPr>
        <p:spPr bwMode="auto">
          <a:xfrm>
            <a:off x="4206854" y="5180381"/>
            <a:ext cx="13025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9" name="TextBox 28"/>
          <p:cNvSpPr txBox="1"/>
          <p:nvPr/>
        </p:nvSpPr>
        <p:spPr>
          <a:xfrm>
            <a:off x="4337108" y="5583587"/>
            <a:ext cx="3689974" cy="430887"/>
          </a:xfrm>
          <a:prstGeom prst="rect">
            <a:avLst/>
          </a:prstGeom>
          <a:noFill/>
        </p:spPr>
        <p:txBody>
          <a:bodyPr wrap="square" rtlCol="0">
            <a:spAutoFit/>
          </a:bodyPr>
          <a:lstStyle/>
          <a:p>
            <a:r>
              <a:rPr lang="en-US" sz="1100" dirty="0">
                <a:solidFill>
                  <a:srgbClr val="FF0000"/>
                </a:solidFill>
              </a:rPr>
              <a:t>Convert probabilities to the corresponding category</a:t>
            </a:r>
          </a:p>
        </p:txBody>
      </p:sp>
      <p:sp>
        <p:nvSpPr>
          <p:cNvPr id="19" name="TextBox 18"/>
          <p:cNvSpPr txBox="1"/>
          <p:nvPr/>
        </p:nvSpPr>
        <p:spPr>
          <a:xfrm>
            <a:off x="4345792" y="1971396"/>
            <a:ext cx="3493285" cy="1277273"/>
          </a:xfrm>
          <a:prstGeom prst="rect">
            <a:avLst/>
          </a:prstGeom>
          <a:noFill/>
        </p:spPr>
        <p:txBody>
          <a:bodyPr wrap="square" rtlCol="0">
            <a:spAutoFit/>
          </a:bodyPr>
          <a:lstStyle/>
          <a:p>
            <a:r>
              <a:rPr lang="en-US" sz="1100" dirty="0">
                <a:solidFill>
                  <a:srgbClr val="FF0000"/>
                </a:solidFill>
              </a:rPr>
              <a:t>Calculates the model accuracy on the validation data.</a:t>
            </a:r>
          </a:p>
          <a:p>
            <a:r>
              <a:rPr lang="en-US" sz="1100" dirty="0">
                <a:solidFill>
                  <a:srgbClr val="FF0000"/>
                </a:solidFill>
              </a:rPr>
              <a:t>Note that we set the mini-batch size to 1 and we do not shuffle the validation samples anymore. This is done to have a correspondence between samples’ ground truth labels and predicted labels</a:t>
            </a:r>
          </a:p>
        </p:txBody>
      </p:sp>
      <p:sp>
        <p:nvSpPr>
          <p:cNvPr id="20" name="Right Brace 19"/>
          <p:cNvSpPr/>
          <p:nvPr/>
        </p:nvSpPr>
        <p:spPr bwMode="auto">
          <a:xfrm>
            <a:off x="3467489" y="4523798"/>
            <a:ext cx="16519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TextBox 20"/>
          <p:cNvSpPr txBox="1"/>
          <p:nvPr/>
        </p:nvSpPr>
        <p:spPr>
          <a:xfrm>
            <a:off x="3632685" y="4378615"/>
            <a:ext cx="4489715" cy="600164"/>
          </a:xfrm>
          <a:prstGeom prst="rect">
            <a:avLst/>
          </a:prstGeom>
          <a:noFill/>
        </p:spPr>
        <p:txBody>
          <a:bodyPr wrap="square" rtlCol="0">
            <a:spAutoFit/>
          </a:bodyPr>
          <a:lstStyle/>
          <a:p>
            <a:r>
              <a:rPr lang="en-US" sz="1100" dirty="0">
                <a:solidFill>
                  <a:srgbClr val="FF0000"/>
                </a:solidFill>
              </a:rPr>
              <a:t>Calculates the prediction of each sample and saves it in an array. Note that the predictions here are probabilities.</a:t>
            </a:r>
          </a:p>
          <a:p>
            <a:r>
              <a:rPr lang="en-US" sz="1100" dirty="0">
                <a:solidFill>
                  <a:srgbClr val="FF0000"/>
                </a:solidFill>
              </a:rPr>
              <a:t>We save in an array also the ground truth labels</a:t>
            </a:r>
          </a:p>
        </p:txBody>
      </p:sp>
    </p:spTree>
    <p:extLst>
      <p:ext uri="{BB962C8B-B14F-4D97-AF65-F5344CB8AC3E}">
        <p14:creationId xmlns:p14="http://schemas.microsoft.com/office/powerpoint/2010/main" val="424939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B624-1758-93B5-FC6A-60108E4D0D0D}"/>
              </a:ext>
            </a:extLst>
          </p:cNvPr>
          <p:cNvSpPr>
            <a:spLocks noGrp="1"/>
          </p:cNvSpPr>
          <p:nvPr>
            <p:ph type="title"/>
          </p:nvPr>
        </p:nvSpPr>
        <p:spPr/>
        <p:txBody>
          <a:bodyPr/>
          <a:lstStyle/>
          <a:p>
            <a:r>
              <a:rPr lang="en-GB" dirty="0"/>
              <a:t>SSH connection</a:t>
            </a:r>
          </a:p>
        </p:txBody>
      </p:sp>
      <p:sp>
        <p:nvSpPr>
          <p:cNvPr id="4" name="Slide Number Placeholder 3">
            <a:extLst>
              <a:ext uri="{FF2B5EF4-FFF2-40B4-BE49-F238E27FC236}">
                <a16:creationId xmlns:a16="http://schemas.microsoft.com/office/drawing/2014/main" id="{25C9F9E3-308A-E820-75F6-E7B2D20D314B}"/>
              </a:ext>
            </a:extLst>
          </p:cNvPr>
          <p:cNvSpPr>
            <a:spLocks noGrp="1"/>
          </p:cNvSpPr>
          <p:nvPr>
            <p:ph type="sldNum" sz="quarter" idx="10"/>
          </p:nvPr>
        </p:nvSpPr>
        <p:spPr/>
        <p:txBody>
          <a:bodyPr/>
          <a:lstStyle/>
          <a:p>
            <a:pPr>
              <a:defRPr/>
            </a:pPr>
            <a:fld id="{C0C129EA-2822-4902-B97F-67B28F501226}" type="slidenum">
              <a:rPr lang="en-US" altLang="en-US" smtClean="0"/>
              <a:pPr>
                <a:defRPr/>
              </a:pPr>
              <a:t>7</a:t>
            </a:fld>
            <a:endParaRPr lang="en-US" altLang="en-US" dirty="0"/>
          </a:p>
        </p:txBody>
      </p:sp>
      <p:pic>
        <p:nvPicPr>
          <p:cNvPr id="6" name="Picture 5">
            <a:extLst>
              <a:ext uri="{FF2B5EF4-FFF2-40B4-BE49-F238E27FC236}">
                <a16:creationId xmlns:a16="http://schemas.microsoft.com/office/drawing/2014/main" id="{BE4F82A2-D3A4-E867-CEA5-6FD6EAD582B4}"/>
              </a:ext>
            </a:extLst>
          </p:cNvPr>
          <p:cNvPicPr>
            <a:picLocks noChangeAspect="1"/>
          </p:cNvPicPr>
          <p:nvPr/>
        </p:nvPicPr>
        <p:blipFill>
          <a:blip r:embed="rId2"/>
          <a:stretch>
            <a:fillRect/>
          </a:stretch>
        </p:blipFill>
        <p:spPr>
          <a:xfrm>
            <a:off x="371533" y="1268965"/>
            <a:ext cx="8523615" cy="4814594"/>
          </a:xfrm>
          <a:prstGeom prst="rect">
            <a:avLst/>
          </a:prstGeom>
        </p:spPr>
      </p:pic>
      <p:sp>
        <p:nvSpPr>
          <p:cNvPr id="7" name="TextBox 6">
            <a:extLst>
              <a:ext uri="{FF2B5EF4-FFF2-40B4-BE49-F238E27FC236}">
                <a16:creationId xmlns:a16="http://schemas.microsoft.com/office/drawing/2014/main" id="{672DBDB3-0DA4-F2F7-780E-B8D4E0D6DAF4}"/>
              </a:ext>
            </a:extLst>
          </p:cNvPr>
          <p:cNvSpPr txBox="1"/>
          <p:nvPr/>
        </p:nvSpPr>
        <p:spPr>
          <a:xfrm>
            <a:off x="3763428" y="1791542"/>
            <a:ext cx="2030882" cy="246221"/>
          </a:xfrm>
          <a:prstGeom prst="rect">
            <a:avLst/>
          </a:prstGeom>
          <a:noFill/>
        </p:spPr>
        <p:txBody>
          <a:bodyPr wrap="square" rtlCol="0">
            <a:spAutoFit/>
          </a:bodyPr>
          <a:lstStyle/>
          <a:p>
            <a:r>
              <a:rPr lang="en-GB" sz="1000" dirty="0">
                <a:solidFill>
                  <a:srgbClr val="FF0000"/>
                </a:solidFill>
              </a:rPr>
              <a:t>Select “add new </a:t>
            </a:r>
            <a:r>
              <a:rPr lang="en-GB" sz="1000" dirty="0" err="1">
                <a:solidFill>
                  <a:srgbClr val="FF0000"/>
                </a:solidFill>
              </a:rPr>
              <a:t>ssh</a:t>
            </a:r>
            <a:r>
              <a:rPr lang="en-GB" sz="1000" dirty="0">
                <a:solidFill>
                  <a:srgbClr val="FF0000"/>
                </a:solidFill>
              </a:rPr>
              <a:t> host” </a:t>
            </a:r>
          </a:p>
        </p:txBody>
      </p:sp>
    </p:spTree>
    <p:extLst>
      <p:ext uri="{BB962C8B-B14F-4D97-AF65-F5344CB8AC3E}">
        <p14:creationId xmlns:p14="http://schemas.microsoft.com/office/powerpoint/2010/main" val="990153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1619" y="977137"/>
            <a:ext cx="7819219" cy="5062538"/>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70</a:t>
            </a:fld>
            <a:endParaRPr lang="en-US" altLang="en-US" sz="1400">
              <a:solidFill>
                <a:schemeClr val="bg2"/>
              </a:solidFill>
              <a:latin typeface="Tahoma" panose="020B0604030504040204" pitchFamily="34" charset="0"/>
            </a:endParaRPr>
          </a:p>
        </p:txBody>
      </p:sp>
      <p:sp>
        <p:nvSpPr>
          <p:cNvPr id="2" name="TextBox 1"/>
          <p:cNvSpPr txBox="1"/>
          <p:nvPr/>
        </p:nvSpPr>
        <p:spPr>
          <a:xfrm>
            <a:off x="2735788" y="212436"/>
            <a:ext cx="3257623" cy="523220"/>
          </a:xfrm>
          <a:prstGeom prst="rect">
            <a:avLst/>
          </a:prstGeom>
          <a:noFill/>
        </p:spPr>
        <p:txBody>
          <a:bodyPr wrap="none" rtlCol="0">
            <a:spAutoFit/>
          </a:bodyPr>
          <a:lstStyle/>
          <a:p>
            <a:pPr algn="ctr"/>
            <a:r>
              <a:rPr lang="en-US" sz="2800" dirty="0">
                <a:solidFill>
                  <a:srgbClr val="3333CC"/>
                </a:solidFill>
              </a:rPr>
              <a:t>Confusion Matrix</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14" name="Right Brace 13"/>
          <p:cNvSpPr/>
          <p:nvPr/>
        </p:nvSpPr>
        <p:spPr bwMode="auto">
          <a:xfrm>
            <a:off x="4102158" y="1008312"/>
            <a:ext cx="1608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8" name="Right Brace 27"/>
          <p:cNvSpPr/>
          <p:nvPr/>
        </p:nvSpPr>
        <p:spPr bwMode="auto">
          <a:xfrm>
            <a:off x="5068957" y="1979408"/>
            <a:ext cx="407918"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3" name="TextBox 22"/>
          <p:cNvSpPr txBox="1"/>
          <p:nvPr/>
        </p:nvSpPr>
        <p:spPr>
          <a:xfrm>
            <a:off x="4263022" y="977137"/>
            <a:ext cx="3460777" cy="261610"/>
          </a:xfrm>
          <a:prstGeom prst="rect">
            <a:avLst/>
          </a:prstGeom>
          <a:noFill/>
        </p:spPr>
        <p:txBody>
          <a:bodyPr wrap="square" rtlCol="0">
            <a:spAutoFit/>
          </a:bodyPr>
          <a:lstStyle/>
          <a:p>
            <a:r>
              <a:rPr lang="en-US" sz="1100" dirty="0">
                <a:solidFill>
                  <a:srgbClr val="FF0000"/>
                </a:solidFill>
              </a:rPr>
              <a:t>Import confusion matrix from </a:t>
            </a:r>
            <a:r>
              <a:rPr lang="en-US" sz="1100" dirty="0" err="1">
                <a:solidFill>
                  <a:srgbClr val="FF0000"/>
                </a:solidFill>
              </a:rPr>
              <a:t>sklearn</a:t>
            </a:r>
            <a:endParaRPr lang="en-US" sz="1100" dirty="0">
              <a:solidFill>
                <a:srgbClr val="FF0000"/>
              </a:solidFill>
            </a:endParaRPr>
          </a:p>
        </p:txBody>
      </p:sp>
      <p:sp>
        <p:nvSpPr>
          <p:cNvPr id="32" name="Right Brace 31"/>
          <p:cNvSpPr/>
          <p:nvPr/>
        </p:nvSpPr>
        <p:spPr bwMode="auto">
          <a:xfrm>
            <a:off x="4111229" y="1269314"/>
            <a:ext cx="160863"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33" name="TextBox 32"/>
          <p:cNvSpPr txBox="1"/>
          <p:nvPr/>
        </p:nvSpPr>
        <p:spPr>
          <a:xfrm>
            <a:off x="4281163" y="1308995"/>
            <a:ext cx="3460777" cy="600164"/>
          </a:xfrm>
          <a:prstGeom prst="rect">
            <a:avLst/>
          </a:prstGeom>
          <a:noFill/>
        </p:spPr>
        <p:txBody>
          <a:bodyPr wrap="square" rtlCol="0">
            <a:spAutoFit/>
          </a:bodyPr>
          <a:lstStyle/>
          <a:p>
            <a:r>
              <a:rPr lang="en-US" sz="1100" dirty="0">
                <a:solidFill>
                  <a:srgbClr val="FF0000"/>
                </a:solidFill>
              </a:rPr>
              <a:t>Pass the ground truth labels and the predictions into the confusion matrix</a:t>
            </a:r>
          </a:p>
          <a:p>
            <a:r>
              <a:rPr lang="en-US" sz="1100" dirty="0">
                <a:solidFill>
                  <a:srgbClr val="FF0000"/>
                </a:solidFill>
              </a:rPr>
              <a:t>Create a list of labels </a:t>
            </a:r>
          </a:p>
        </p:txBody>
      </p:sp>
      <p:sp>
        <p:nvSpPr>
          <p:cNvPr id="21" name="TextBox 20"/>
          <p:cNvSpPr txBox="1"/>
          <p:nvPr/>
        </p:nvSpPr>
        <p:spPr>
          <a:xfrm>
            <a:off x="5476877" y="3830496"/>
            <a:ext cx="3460777" cy="430887"/>
          </a:xfrm>
          <a:prstGeom prst="rect">
            <a:avLst/>
          </a:prstGeom>
          <a:noFill/>
        </p:spPr>
        <p:txBody>
          <a:bodyPr wrap="square" rtlCol="0">
            <a:spAutoFit/>
          </a:bodyPr>
          <a:lstStyle/>
          <a:p>
            <a:r>
              <a:rPr lang="en-US" sz="1100" dirty="0">
                <a:solidFill>
                  <a:srgbClr val="FF0000"/>
                </a:solidFill>
              </a:rPr>
              <a:t>Function that plots the confusion</a:t>
            </a:r>
          </a:p>
          <a:p>
            <a:r>
              <a:rPr lang="en-US" sz="1100" dirty="0">
                <a:solidFill>
                  <a:srgbClr val="FF0000"/>
                </a:solidFill>
              </a:rPr>
              <a:t> matrix</a:t>
            </a:r>
          </a:p>
        </p:txBody>
      </p:sp>
    </p:spTree>
    <p:extLst>
      <p:ext uri="{BB962C8B-B14F-4D97-AF65-F5344CB8AC3E}">
        <p14:creationId xmlns:p14="http://schemas.microsoft.com/office/powerpoint/2010/main" val="39610246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4698" y="1316847"/>
            <a:ext cx="8479801" cy="4751042"/>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71</a:t>
            </a:fld>
            <a:endParaRPr lang="en-US" altLang="en-US" sz="1400">
              <a:solidFill>
                <a:schemeClr val="bg2"/>
              </a:solidFill>
              <a:latin typeface="Tahoma" panose="020B0604030504040204" pitchFamily="34" charset="0"/>
            </a:endParaRPr>
          </a:p>
        </p:txBody>
      </p:sp>
      <p:sp>
        <p:nvSpPr>
          <p:cNvPr id="2" name="TextBox 1"/>
          <p:cNvSpPr txBox="1"/>
          <p:nvPr/>
        </p:nvSpPr>
        <p:spPr>
          <a:xfrm>
            <a:off x="2735788" y="212436"/>
            <a:ext cx="3257623" cy="523220"/>
          </a:xfrm>
          <a:prstGeom prst="rect">
            <a:avLst/>
          </a:prstGeom>
          <a:noFill/>
        </p:spPr>
        <p:txBody>
          <a:bodyPr wrap="none" rtlCol="0">
            <a:spAutoFit/>
          </a:bodyPr>
          <a:lstStyle/>
          <a:p>
            <a:pPr algn="ctr"/>
            <a:r>
              <a:rPr lang="en-US" sz="2800" dirty="0">
                <a:solidFill>
                  <a:srgbClr val="3333CC"/>
                </a:solidFill>
              </a:rPr>
              <a:t>Confusion Matrix</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8" name="Right Brace 27"/>
          <p:cNvSpPr/>
          <p:nvPr/>
        </p:nvSpPr>
        <p:spPr bwMode="auto">
          <a:xfrm>
            <a:off x="5477380" y="1316849"/>
            <a:ext cx="400162" cy="322659"/>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TextBox 20"/>
          <p:cNvSpPr txBox="1"/>
          <p:nvPr/>
        </p:nvSpPr>
        <p:spPr>
          <a:xfrm>
            <a:off x="5957973" y="2772454"/>
            <a:ext cx="2152918" cy="769441"/>
          </a:xfrm>
          <a:prstGeom prst="rect">
            <a:avLst/>
          </a:prstGeom>
          <a:noFill/>
        </p:spPr>
        <p:txBody>
          <a:bodyPr wrap="square" rtlCol="0">
            <a:spAutoFit/>
          </a:bodyPr>
          <a:lstStyle/>
          <a:p>
            <a:r>
              <a:rPr lang="en-US" sz="1100" dirty="0">
                <a:solidFill>
                  <a:srgbClr val="FF0000"/>
                </a:solidFill>
              </a:rPr>
              <a:t>Function that plots the confusion matrix (continues from previous slide)</a:t>
            </a:r>
          </a:p>
        </p:txBody>
      </p:sp>
      <p:sp>
        <p:nvSpPr>
          <p:cNvPr id="18" name="Right Brace 17"/>
          <p:cNvSpPr/>
          <p:nvPr/>
        </p:nvSpPr>
        <p:spPr bwMode="auto">
          <a:xfrm>
            <a:off x="6387454" y="5056361"/>
            <a:ext cx="202191"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19" name="TextBox 18"/>
          <p:cNvSpPr txBox="1"/>
          <p:nvPr/>
        </p:nvSpPr>
        <p:spPr>
          <a:xfrm>
            <a:off x="6589645" y="5460492"/>
            <a:ext cx="3460777" cy="430887"/>
          </a:xfrm>
          <a:prstGeom prst="rect">
            <a:avLst/>
          </a:prstGeom>
          <a:noFill/>
        </p:spPr>
        <p:txBody>
          <a:bodyPr wrap="square" rtlCol="0">
            <a:spAutoFit/>
          </a:bodyPr>
          <a:lstStyle/>
          <a:p>
            <a:r>
              <a:rPr lang="en-US" sz="1100" dirty="0">
                <a:solidFill>
                  <a:srgbClr val="FF0000"/>
                </a:solidFill>
              </a:rPr>
              <a:t>Plot the confusion </a:t>
            </a:r>
          </a:p>
          <a:p>
            <a:r>
              <a:rPr lang="en-US" sz="1100" dirty="0">
                <a:solidFill>
                  <a:srgbClr val="FF0000"/>
                </a:solidFill>
              </a:rPr>
              <a:t>matrix</a:t>
            </a:r>
          </a:p>
        </p:txBody>
      </p:sp>
      <p:sp>
        <p:nvSpPr>
          <p:cNvPr id="20" name="Right Brace 19"/>
          <p:cNvSpPr/>
          <p:nvPr/>
        </p:nvSpPr>
        <p:spPr bwMode="auto">
          <a:xfrm>
            <a:off x="3022601" y="4701208"/>
            <a:ext cx="128105"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3238451" y="4763577"/>
            <a:ext cx="3460777" cy="261610"/>
          </a:xfrm>
          <a:prstGeom prst="rect">
            <a:avLst/>
          </a:prstGeom>
          <a:noFill/>
        </p:spPr>
        <p:txBody>
          <a:bodyPr wrap="square" rtlCol="0">
            <a:spAutoFit/>
          </a:bodyPr>
          <a:lstStyle/>
          <a:p>
            <a:r>
              <a:rPr lang="en-US" sz="1100" dirty="0">
                <a:solidFill>
                  <a:srgbClr val="FF0000"/>
                </a:solidFill>
              </a:rPr>
              <a:t>Set printing options</a:t>
            </a:r>
          </a:p>
        </p:txBody>
      </p:sp>
    </p:spTree>
    <p:extLst>
      <p:ext uri="{BB962C8B-B14F-4D97-AF65-F5344CB8AC3E}">
        <p14:creationId xmlns:p14="http://schemas.microsoft.com/office/powerpoint/2010/main" val="24753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3364" y="2033589"/>
            <a:ext cx="8677275" cy="2790825"/>
          </a:xfrm>
          <a:prstGeom prst="rect">
            <a:avLst/>
          </a:prstGeom>
        </p:spPr>
      </p:pic>
      <p:sp>
        <p:nvSpPr>
          <p:cNvPr id="12" name="Rectangle 11"/>
          <p:cNvSpPr/>
          <p:nvPr/>
        </p:nvSpPr>
        <p:spPr bwMode="auto">
          <a:xfrm>
            <a:off x="563420"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1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Blip>
                <a:blip r:embed="rId4"/>
              </a:buBlip>
              <a:defRPr sz="2000">
                <a:solidFill>
                  <a:schemeClr val="tx1"/>
                </a:solidFill>
                <a:latin typeface="Arial" panose="020B0604020202020204" pitchFamily="34" charset="0"/>
              </a:defRPr>
            </a:lvl1pPr>
            <a:lvl2pPr marL="742950" indent="-285750">
              <a:spcBef>
                <a:spcPct val="50000"/>
              </a:spcBef>
              <a:buClr>
                <a:srgbClr val="FF0000"/>
              </a:buClr>
              <a:buFont typeface="Wingdings" panose="05000000000000000000" pitchFamily="2" charset="2"/>
              <a:buBlip>
                <a:blip r:embed="rId5"/>
              </a:buBlip>
              <a:defRPr sz="2000">
                <a:solidFill>
                  <a:schemeClr val="tx1"/>
                </a:solidFill>
                <a:latin typeface="Arial" panose="020B0604020202020204" pitchFamily="34" charset="0"/>
              </a:defRPr>
            </a:lvl2pPr>
            <a:lvl3pPr marL="1143000" indent="-228600">
              <a:spcBef>
                <a:spcPct val="50000"/>
              </a:spcBef>
              <a:buClr>
                <a:schemeClr val="folHlink"/>
              </a:buClr>
              <a:buChar char="•"/>
              <a:defRPr sz="2000">
                <a:solidFill>
                  <a:schemeClr val="tx1"/>
                </a:solidFill>
                <a:latin typeface="Arial" panose="020B0604020202020204" pitchFamily="34" charset="0"/>
              </a:defRPr>
            </a:lvl3pPr>
            <a:lvl4pPr marL="1600200" indent="-228600">
              <a:spcBef>
                <a:spcPct val="50000"/>
              </a:spcBef>
              <a:buClr>
                <a:schemeClr val="accent2"/>
              </a:buClr>
              <a:buChar char="•"/>
              <a:defRPr sz="2000">
                <a:solidFill>
                  <a:schemeClr val="tx1"/>
                </a:solidFill>
                <a:latin typeface="Arial" panose="020B0604020202020204" pitchFamily="34" charset="0"/>
              </a:defRPr>
            </a:lvl4pPr>
            <a:lvl5pPr marL="2057400" indent="-228600">
              <a:spcBef>
                <a:spcPct val="50000"/>
              </a:spcBef>
              <a:buClr>
                <a:schemeClr val="accent1"/>
              </a:buClr>
              <a:buChar char="•"/>
              <a:defRPr sz="2000">
                <a:solidFill>
                  <a:schemeClr val="tx1"/>
                </a:solidFill>
                <a:latin typeface="Arial" panose="020B0604020202020204" pitchFamily="34" charset="0"/>
              </a:defRPr>
            </a:lvl5pPr>
            <a:lvl6pPr marL="25146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50000"/>
              </a:spcBef>
              <a:spcAft>
                <a:spcPct val="0"/>
              </a:spcAft>
              <a:buClr>
                <a:schemeClr val="accent1"/>
              </a:buClr>
              <a:buChar char="•"/>
              <a:defRPr sz="2000">
                <a:solidFill>
                  <a:schemeClr val="tx1"/>
                </a:solidFill>
                <a:latin typeface="Arial" panose="020B0604020202020204" pitchFamily="34" charset="0"/>
              </a:defRPr>
            </a:lvl9pPr>
          </a:lstStyle>
          <a:p>
            <a:pPr>
              <a:spcBef>
                <a:spcPct val="0"/>
              </a:spcBef>
              <a:buClrTx/>
              <a:buFontTx/>
              <a:buNone/>
            </a:pPr>
            <a:fld id="{ED4AF0A2-50EF-416A-AB07-565CBD7F8500}" type="slidenum">
              <a:rPr lang="en-US" altLang="en-US" sz="1400">
                <a:solidFill>
                  <a:schemeClr val="bg2"/>
                </a:solidFill>
                <a:latin typeface="Tahoma" panose="020B0604030504040204" pitchFamily="34" charset="0"/>
              </a:rPr>
              <a:pPr>
                <a:spcBef>
                  <a:spcPct val="0"/>
                </a:spcBef>
                <a:buClrTx/>
                <a:buFontTx/>
                <a:buNone/>
              </a:pPr>
              <a:t>72</a:t>
            </a:fld>
            <a:endParaRPr lang="en-US" altLang="en-US" sz="1400">
              <a:solidFill>
                <a:schemeClr val="bg2"/>
              </a:solidFill>
              <a:latin typeface="Tahoma" panose="020B0604030504040204" pitchFamily="34" charset="0"/>
            </a:endParaRPr>
          </a:p>
        </p:txBody>
      </p:sp>
      <p:sp>
        <p:nvSpPr>
          <p:cNvPr id="2" name="TextBox 1"/>
          <p:cNvSpPr txBox="1"/>
          <p:nvPr/>
        </p:nvSpPr>
        <p:spPr>
          <a:xfrm>
            <a:off x="2605947" y="212436"/>
            <a:ext cx="3517310" cy="523220"/>
          </a:xfrm>
          <a:prstGeom prst="rect">
            <a:avLst/>
          </a:prstGeom>
          <a:noFill/>
        </p:spPr>
        <p:txBody>
          <a:bodyPr wrap="none" rtlCol="0">
            <a:spAutoFit/>
          </a:bodyPr>
          <a:lstStyle/>
          <a:p>
            <a:pPr algn="ctr"/>
            <a:r>
              <a:rPr lang="en-US" sz="2800" dirty="0">
                <a:solidFill>
                  <a:srgbClr val="3333CC"/>
                </a:solidFill>
              </a:rPr>
              <a:t>Evaluation Metrics</a:t>
            </a:r>
            <a:endParaRPr lang="en-US" sz="2800" b="0" dirty="0">
              <a:solidFill>
                <a:srgbClr val="3333CC"/>
              </a:solidFill>
            </a:endParaRPr>
          </a:p>
        </p:txBody>
      </p:sp>
      <p:sp>
        <p:nvSpPr>
          <p:cNvPr id="11" name="TextBox 10"/>
          <p:cNvSpPr txBox="1"/>
          <p:nvPr/>
        </p:nvSpPr>
        <p:spPr>
          <a:xfrm>
            <a:off x="547654" y="6397429"/>
            <a:ext cx="1004057" cy="276999"/>
          </a:xfrm>
          <a:prstGeom prst="rect">
            <a:avLst/>
          </a:prstGeom>
          <a:noFill/>
        </p:spPr>
        <p:txBody>
          <a:bodyPr wrap="none" rtlCol="0">
            <a:spAutoFit/>
          </a:bodyPr>
          <a:lstStyle/>
          <a:p>
            <a:r>
              <a:rPr lang="en-US" sz="1200" b="0" i="1" dirty="0" err="1">
                <a:solidFill>
                  <a:schemeClr val="tx1"/>
                </a:solidFill>
              </a:rPr>
              <a:t>Genc</a:t>
            </a:r>
            <a:r>
              <a:rPr lang="en-US" sz="1200" b="0" i="1" dirty="0">
                <a:solidFill>
                  <a:schemeClr val="tx1"/>
                </a:solidFill>
              </a:rPr>
              <a:t> </a:t>
            </a:r>
            <a:r>
              <a:rPr lang="en-US" sz="1200" b="0" i="1" dirty="0" err="1">
                <a:solidFill>
                  <a:schemeClr val="tx1"/>
                </a:solidFill>
              </a:rPr>
              <a:t>Hoxha</a:t>
            </a:r>
            <a:endParaRPr lang="en-US" sz="1200" b="0" i="1" dirty="0">
              <a:solidFill>
                <a:schemeClr val="tx1"/>
              </a:solidFill>
            </a:endParaRPr>
          </a:p>
        </p:txBody>
      </p:sp>
      <p:sp>
        <p:nvSpPr>
          <p:cNvPr id="68" name="Rectangle 67"/>
          <p:cNvSpPr/>
          <p:nvPr/>
        </p:nvSpPr>
        <p:spPr bwMode="auto">
          <a:xfrm>
            <a:off x="5893309" y="6477002"/>
            <a:ext cx="988291" cy="307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69" name="TextBox 68"/>
          <p:cNvSpPr txBox="1"/>
          <p:nvPr/>
        </p:nvSpPr>
        <p:spPr>
          <a:xfrm>
            <a:off x="5877543" y="6397429"/>
            <a:ext cx="1099981" cy="276999"/>
          </a:xfrm>
          <a:prstGeom prst="rect">
            <a:avLst/>
          </a:prstGeom>
          <a:noFill/>
        </p:spPr>
        <p:txBody>
          <a:bodyPr wrap="none" rtlCol="0">
            <a:spAutoFit/>
          </a:bodyPr>
          <a:lstStyle/>
          <a:p>
            <a:r>
              <a:rPr lang="en-US" sz="1200" b="0" i="1" dirty="0">
                <a:solidFill>
                  <a:schemeClr val="tx1"/>
                </a:solidFill>
              </a:rPr>
              <a:t>Lab session 1</a:t>
            </a:r>
          </a:p>
        </p:txBody>
      </p:sp>
      <p:sp>
        <p:nvSpPr>
          <p:cNvPr id="28" name="Right Brace 27"/>
          <p:cNvSpPr/>
          <p:nvPr/>
        </p:nvSpPr>
        <p:spPr bwMode="auto">
          <a:xfrm>
            <a:off x="5546450" y="2107710"/>
            <a:ext cx="216176" cy="316706"/>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1" name="TextBox 20"/>
          <p:cNvSpPr txBox="1"/>
          <p:nvPr/>
        </p:nvSpPr>
        <p:spPr>
          <a:xfrm>
            <a:off x="5902922" y="2432605"/>
            <a:ext cx="2152918" cy="430887"/>
          </a:xfrm>
          <a:prstGeom prst="rect">
            <a:avLst/>
          </a:prstGeom>
          <a:noFill/>
        </p:spPr>
        <p:txBody>
          <a:bodyPr wrap="square" rtlCol="0">
            <a:spAutoFit/>
          </a:bodyPr>
          <a:lstStyle/>
          <a:p>
            <a:r>
              <a:rPr lang="en-US" sz="1100" dirty="0">
                <a:solidFill>
                  <a:srgbClr val="FF0000"/>
                </a:solidFill>
              </a:rPr>
              <a:t>Import the different metrics</a:t>
            </a:r>
          </a:p>
        </p:txBody>
      </p:sp>
      <p:sp>
        <p:nvSpPr>
          <p:cNvPr id="20" name="Right Brace 19"/>
          <p:cNvSpPr/>
          <p:nvPr/>
        </p:nvSpPr>
        <p:spPr bwMode="auto">
          <a:xfrm>
            <a:off x="6427531" y="3118720"/>
            <a:ext cx="173384" cy="313730"/>
          </a:xfrm>
          <a:prstGeom prst="rightBrac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eaLnBrk="1" hangingPunct="1"/>
            <a:endParaRPr lang="en-US"/>
          </a:p>
        </p:txBody>
      </p:sp>
      <p:sp>
        <p:nvSpPr>
          <p:cNvPr id="22" name="TextBox 21"/>
          <p:cNvSpPr txBox="1"/>
          <p:nvPr/>
        </p:nvSpPr>
        <p:spPr>
          <a:xfrm>
            <a:off x="6747657" y="3660895"/>
            <a:ext cx="3460777" cy="430887"/>
          </a:xfrm>
          <a:prstGeom prst="rect">
            <a:avLst/>
          </a:prstGeom>
          <a:noFill/>
        </p:spPr>
        <p:txBody>
          <a:bodyPr wrap="square" rtlCol="0">
            <a:spAutoFit/>
          </a:bodyPr>
          <a:lstStyle/>
          <a:p>
            <a:r>
              <a:rPr lang="en-US" sz="1100" dirty="0">
                <a:solidFill>
                  <a:srgbClr val="FF0000"/>
                </a:solidFill>
              </a:rPr>
              <a:t>Calculate and print the </a:t>
            </a:r>
          </a:p>
          <a:p>
            <a:r>
              <a:rPr lang="en-US" sz="1100" dirty="0">
                <a:solidFill>
                  <a:srgbClr val="FF0000"/>
                </a:solidFill>
              </a:rPr>
              <a:t>different metrics</a:t>
            </a:r>
          </a:p>
        </p:txBody>
      </p:sp>
    </p:spTree>
    <p:extLst>
      <p:ext uri="{BB962C8B-B14F-4D97-AF65-F5344CB8AC3E}">
        <p14:creationId xmlns:p14="http://schemas.microsoft.com/office/powerpoint/2010/main" val="2095230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8DB5-FD78-E89D-8699-CF99C0019A52}"/>
              </a:ext>
            </a:extLst>
          </p:cNvPr>
          <p:cNvSpPr>
            <a:spLocks noGrp="1"/>
          </p:cNvSpPr>
          <p:nvPr>
            <p:ph type="title"/>
          </p:nvPr>
        </p:nvSpPr>
        <p:spPr/>
        <p:txBody>
          <a:bodyPr/>
          <a:lstStyle/>
          <a:p>
            <a:r>
              <a:rPr lang="en-GB" dirty="0"/>
              <a:t>SSH connection</a:t>
            </a:r>
          </a:p>
        </p:txBody>
      </p:sp>
      <p:sp>
        <p:nvSpPr>
          <p:cNvPr id="4" name="Slide Number Placeholder 3">
            <a:extLst>
              <a:ext uri="{FF2B5EF4-FFF2-40B4-BE49-F238E27FC236}">
                <a16:creationId xmlns:a16="http://schemas.microsoft.com/office/drawing/2014/main" id="{C36A0BC9-7B53-48B7-AD41-E59F53F2C4AF}"/>
              </a:ext>
            </a:extLst>
          </p:cNvPr>
          <p:cNvSpPr>
            <a:spLocks noGrp="1"/>
          </p:cNvSpPr>
          <p:nvPr>
            <p:ph type="sldNum" sz="quarter" idx="10"/>
          </p:nvPr>
        </p:nvSpPr>
        <p:spPr/>
        <p:txBody>
          <a:bodyPr/>
          <a:lstStyle/>
          <a:p>
            <a:pPr>
              <a:defRPr/>
            </a:pPr>
            <a:fld id="{C0C129EA-2822-4902-B97F-67B28F501226}" type="slidenum">
              <a:rPr lang="en-US" altLang="en-US" smtClean="0"/>
              <a:pPr>
                <a:defRPr/>
              </a:pPr>
              <a:t>8</a:t>
            </a:fld>
            <a:endParaRPr lang="en-US" altLang="en-US" dirty="0"/>
          </a:p>
        </p:txBody>
      </p:sp>
      <p:pic>
        <p:nvPicPr>
          <p:cNvPr id="6" name="Picture 5">
            <a:extLst>
              <a:ext uri="{FF2B5EF4-FFF2-40B4-BE49-F238E27FC236}">
                <a16:creationId xmlns:a16="http://schemas.microsoft.com/office/drawing/2014/main" id="{815D1A61-115D-4B48-D808-A24CE9D7DC3C}"/>
              </a:ext>
            </a:extLst>
          </p:cNvPr>
          <p:cNvPicPr>
            <a:picLocks noChangeAspect="1"/>
          </p:cNvPicPr>
          <p:nvPr/>
        </p:nvPicPr>
        <p:blipFill>
          <a:blip r:embed="rId2"/>
          <a:stretch>
            <a:fillRect/>
          </a:stretch>
        </p:blipFill>
        <p:spPr>
          <a:xfrm>
            <a:off x="500225" y="1240971"/>
            <a:ext cx="8262775" cy="4647811"/>
          </a:xfrm>
          <a:prstGeom prst="rect">
            <a:avLst/>
          </a:prstGeom>
        </p:spPr>
      </p:pic>
      <p:sp>
        <p:nvSpPr>
          <p:cNvPr id="7" name="TextBox 6">
            <a:extLst>
              <a:ext uri="{FF2B5EF4-FFF2-40B4-BE49-F238E27FC236}">
                <a16:creationId xmlns:a16="http://schemas.microsoft.com/office/drawing/2014/main" id="{939DB093-671E-9156-9981-173960FDE1AA}"/>
              </a:ext>
            </a:extLst>
          </p:cNvPr>
          <p:cNvSpPr txBox="1"/>
          <p:nvPr/>
        </p:nvSpPr>
        <p:spPr>
          <a:xfrm>
            <a:off x="3547228" y="1726228"/>
            <a:ext cx="2312397" cy="1015663"/>
          </a:xfrm>
          <a:prstGeom prst="rect">
            <a:avLst/>
          </a:prstGeom>
          <a:noFill/>
        </p:spPr>
        <p:txBody>
          <a:bodyPr wrap="square" rtlCol="0">
            <a:spAutoFit/>
          </a:bodyPr>
          <a:lstStyle/>
          <a:p>
            <a:r>
              <a:rPr lang="en-GB" sz="1000" dirty="0">
                <a:solidFill>
                  <a:srgbClr val="FF0000"/>
                </a:solidFill>
              </a:rPr>
              <a:t>write “</a:t>
            </a:r>
            <a:r>
              <a:rPr lang="en-GB" sz="1000" dirty="0" err="1">
                <a:solidFill>
                  <a:srgbClr val="FF0000"/>
                </a:solidFill>
              </a:rPr>
              <a:t>ssh</a:t>
            </a:r>
            <a:r>
              <a:rPr lang="en-GB" sz="1000" dirty="0">
                <a:solidFill>
                  <a:srgbClr val="FF0000"/>
                </a:solidFill>
              </a:rPr>
              <a:t> </a:t>
            </a:r>
            <a:r>
              <a:rPr lang="en-GB" sz="1000" dirty="0">
                <a:solidFill>
                  <a:srgbClr val="FF0000"/>
                </a:solidFill>
                <a:hlinkClick r:id="rId3"/>
              </a:rPr>
              <a:t>guest_user@10.196.36.127</a:t>
            </a:r>
            <a:r>
              <a:rPr lang="en-GB" sz="1000" dirty="0">
                <a:solidFill>
                  <a:srgbClr val="FF0000"/>
                </a:solidFill>
              </a:rPr>
              <a:t>” and click enter, then it will pop another VS code window and you will be connected to the workstation!</a:t>
            </a:r>
          </a:p>
        </p:txBody>
      </p:sp>
    </p:spTree>
    <p:extLst>
      <p:ext uri="{BB962C8B-B14F-4D97-AF65-F5344CB8AC3E}">
        <p14:creationId xmlns:p14="http://schemas.microsoft.com/office/powerpoint/2010/main" val="2756139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0FF6-E544-29DD-B748-B208B14CD061}"/>
              </a:ext>
            </a:extLst>
          </p:cNvPr>
          <p:cNvSpPr>
            <a:spLocks noGrp="1"/>
          </p:cNvSpPr>
          <p:nvPr>
            <p:ph type="title"/>
          </p:nvPr>
        </p:nvSpPr>
        <p:spPr/>
        <p:txBody>
          <a:bodyPr/>
          <a:lstStyle/>
          <a:p>
            <a:r>
              <a:rPr lang="en-GB" dirty="0"/>
              <a:t>Navigate to the folder</a:t>
            </a:r>
          </a:p>
        </p:txBody>
      </p:sp>
      <p:sp>
        <p:nvSpPr>
          <p:cNvPr id="3" name="Content Placeholder 2">
            <a:extLst>
              <a:ext uri="{FF2B5EF4-FFF2-40B4-BE49-F238E27FC236}">
                <a16:creationId xmlns:a16="http://schemas.microsoft.com/office/drawing/2014/main" id="{57FD95E2-E7E1-864C-A468-78550B6CB4EC}"/>
              </a:ext>
            </a:extLst>
          </p:cNvPr>
          <p:cNvSpPr>
            <a:spLocks noGrp="1"/>
          </p:cNvSpPr>
          <p:nvPr>
            <p:ph idx="1"/>
          </p:nvPr>
        </p:nvSpPr>
        <p:spPr/>
        <p:txBody>
          <a:bodyPr/>
          <a:lstStyle/>
          <a:p>
            <a:endParaRPr lang="en-GB" dirty="0"/>
          </a:p>
          <a:p>
            <a:endParaRPr lang="en-GB" dirty="0"/>
          </a:p>
          <a:p>
            <a:pPr marL="0" indent="0">
              <a:buNone/>
            </a:pPr>
            <a:endParaRPr lang="en-GB" dirty="0"/>
          </a:p>
          <a:p>
            <a:r>
              <a:rPr lang="en-GB" dirty="0"/>
              <a:t>For each Lab, I will prepare a folder under the path :</a:t>
            </a:r>
          </a:p>
          <a:p>
            <a:pPr lvl="1"/>
            <a:r>
              <a:rPr lang="en-GB" dirty="0"/>
              <a:t>C:\Users\guest_user\Labs\Lab x (where x will be 1,2,3 and so on)</a:t>
            </a:r>
          </a:p>
          <a:p>
            <a:r>
              <a:rPr lang="en-GB" dirty="0"/>
              <a:t>Just select “open folder” and navigate to this path, then click ok</a:t>
            </a:r>
          </a:p>
        </p:txBody>
      </p:sp>
      <p:sp>
        <p:nvSpPr>
          <p:cNvPr id="4" name="Slide Number Placeholder 3">
            <a:extLst>
              <a:ext uri="{FF2B5EF4-FFF2-40B4-BE49-F238E27FC236}">
                <a16:creationId xmlns:a16="http://schemas.microsoft.com/office/drawing/2014/main" id="{0E468B8C-3B13-4BBE-C096-8BBF7A7AB7D2}"/>
              </a:ext>
            </a:extLst>
          </p:cNvPr>
          <p:cNvSpPr>
            <a:spLocks noGrp="1"/>
          </p:cNvSpPr>
          <p:nvPr>
            <p:ph type="sldNum" sz="quarter" idx="10"/>
          </p:nvPr>
        </p:nvSpPr>
        <p:spPr/>
        <p:txBody>
          <a:bodyPr/>
          <a:lstStyle/>
          <a:p>
            <a:pPr>
              <a:defRPr/>
            </a:pPr>
            <a:fld id="{C0C129EA-2822-4902-B97F-67B28F501226}" type="slidenum">
              <a:rPr lang="en-US" altLang="en-US" smtClean="0"/>
              <a:pPr>
                <a:defRPr/>
              </a:pPr>
              <a:t>9</a:t>
            </a:fld>
            <a:endParaRPr lang="en-US" altLang="en-US" dirty="0"/>
          </a:p>
        </p:txBody>
      </p:sp>
    </p:spTree>
    <p:extLst>
      <p:ext uri="{BB962C8B-B14F-4D97-AF65-F5344CB8AC3E}">
        <p14:creationId xmlns:p14="http://schemas.microsoft.com/office/powerpoint/2010/main" val="2504767126"/>
      </p:ext>
    </p:extLst>
  </p:cSld>
  <p:clrMapOvr>
    <a:masterClrMapping/>
  </p:clrMapOvr>
</p:sld>
</file>

<file path=ppt/theme/theme1.xml><?xml version="1.0" encoding="utf-8"?>
<a:theme xmlns:a="http://schemas.openxmlformats.org/drawingml/2006/main" name="2_Sfumature">
  <a:themeElements>
    <a:clrScheme name="2_Sfumatur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Sfum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1400" b="1" i="0" u="none" strike="noStrike" cap="none" normalizeH="0" baseline="0" smtClean="0">
            <a:ln>
              <a:noFill/>
            </a:ln>
            <a:solidFill>
              <a:schemeClr val="folHlink"/>
            </a:solidFill>
            <a:effectLst/>
            <a:latin typeface="Tahoma" pitchFamily="34" charset="0"/>
            <a:sym typeface="Symbol" pitchFamily="18" charset="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1400" b="1" i="0" u="none" strike="noStrike" cap="none" normalizeH="0" baseline="0" smtClean="0">
            <a:ln>
              <a:noFill/>
            </a:ln>
            <a:solidFill>
              <a:schemeClr val="folHlink"/>
            </a:solidFill>
            <a:effectLst/>
            <a:latin typeface="Tahoma" pitchFamily="34" charset="0"/>
            <a:sym typeface="Symbol" pitchFamily="18" charset="2"/>
          </a:defRPr>
        </a:defPPr>
      </a:lstStyle>
    </a:lnDef>
  </a:objectDefaults>
  <a:extraClrSchemeLst>
    <a:extraClrScheme>
      <a:clrScheme name="2_Sfumatur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Sfumatur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Sfumatur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Sfumatur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Sfumatur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Sfumatur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26182</TotalTime>
  <Words>6352</Words>
  <Application>Microsoft Office PowerPoint</Application>
  <PresentationFormat>On-screen Show (4:3)</PresentationFormat>
  <Paragraphs>929</Paragraphs>
  <Slides>72</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Cambria Math</vt:lpstr>
      <vt:lpstr>Palatino Linotype</vt:lpstr>
      <vt:lpstr>SWISS</vt:lpstr>
      <vt:lpstr>Tahoma</vt:lpstr>
      <vt:lpstr>Times New Roman</vt:lpstr>
      <vt:lpstr>Verdana</vt:lpstr>
      <vt:lpstr>Wingdings</vt:lpstr>
      <vt:lpstr>2_Sfumature</vt:lpstr>
      <vt:lpstr>PowerPoint Presentation</vt:lpstr>
      <vt:lpstr>What I want to cover in the labs</vt:lpstr>
      <vt:lpstr>Introduction</vt:lpstr>
      <vt:lpstr>SSH connection</vt:lpstr>
      <vt:lpstr>SSH connection</vt:lpstr>
      <vt:lpstr>SSH connection</vt:lpstr>
      <vt:lpstr>SSH connection</vt:lpstr>
      <vt:lpstr>SSH connection</vt:lpstr>
      <vt:lpstr>Navigate to the folder</vt:lpstr>
      <vt:lpstr>Lab topics</vt:lpstr>
      <vt:lpstr>Lab topics</vt:lpstr>
      <vt:lpstr>Lab topics</vt:lpstr>
      <vt:lpstr>Image captioning</vt:lpstr>
      <vt:lpstr>Sentiment classification</vt:lpstr>
      <vt:lpstr>Many others possibilities..</vt:lpstr>
      <vt:lpstr>PowerPoint Presentation</vt:lpstr>
      <vt:lpstr>Convolutional neural network </vt:lpstr>
      <vt:lpstr>CNN</vt:lpstr>
      <vt:lpstr>Sparse interactions</vt:lpstr>
      <vt:lpstr>Receptive field</vt:lpstr>
      <vt:lpstr>Parameter sharing</vt:lpstr>
      <vt:lpstr>Equivariant representations</vt:lpstr>
      <vt:lpstr>CNN in practice </vt:lpstr>
      <vt:lpstr>Proposed network</vt:lpstr>
      <vt:lpstr>Proposed network: SimpleNet</vt:lpstr>
      <vt:lpstr>Loss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Università degli Studi di Trento</dc:creator>
  <cp:lastModifiedBy>Ricci, Riccardo</cp:lastModifiedBy>
  <cp:revision>1165</cp:revision>
  <dcterms:created xsi:type="dcterms:W3CDTF">2001-11-27T19:18:58Z</dcterms:created>
  <dcterms:modified xsi:type="dcterms:W3CDTF">2023-03-03T09:33:32Z</dcterms:modified>
</cp:coreProperties>
</file>